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66" r:id="rId5"/>
    <p:sldId id="259" r:id="rId6"/>
    <p:sldId id="268" r:id="rId7"/>
    <p:sldId id="260" r:id="rId8"/>
    <p:sldId id="264" r:id="rId9"/>
    <p:sldId id="267" r:id="rId10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987" autoAdjust="0"/>
    <p:restoredTop sz="94660"/>
  </p:normalViewPr>
  <p:slideViewPr>
    <p:cSldViewPr snapToGrid="0">
      <p:cViewPr varScale="1">
        <p:scale>
          <a:sx n="85" d="100"/>
          <a:sy n="85" d="100"/>
        </p:scale>
        <p:origin x="66" y="4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54955" y="1447800"/>
            <a:ext cx="8825658" cy="3329581"/>
          </a:xfrm>
        </p:spPr>
        <p:txBody>
          <a:bodyPr anchor="b"/>
          <a:lstStyle>
            <a:lvl1pPr>
              <a:defRPr sz="7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54955" y="4777380"/>
            <a:ext cx="8825658" cy="861420"/>
          </a:xfrm>
        </p:spPr>
        <p:txBody>
          <a:bodyPr anchor="t"/>
          <a:lstStyle>
            <a:lvl1pPr marL="0" indent="0" algn="l">
              <a:buNone/>
              <a:defRPr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4353637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2388754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2861733"/>
            <a:ext cx="8825657" cy="1915647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5" y="4777381"/>
            <a:ext cx="8825658" cy="860400"/>
          </a:xfrm>
        </p:spPr>
        <p:txBody>
          <a:bodyPr anchor="t"/>
          <a:lstStyle>
            <a:lvl1pPr marL="0" indent="0" algn="l">
              <a:buNone/>
              <a:defRPr sz="2000"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70509729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03312" y="2060575"/>
            <a:ext cx="4396339" cy="4195763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654493" y="2056092"/>
            <a:ext cx="4396341" cy="4200245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2202466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3" y="1905000"/>
            <a:ext cx="439633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03312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654495" y="1905000"/>
            <a:ext cx="4396339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654495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38355024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7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6855872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410674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3" y="1447800"/>
            <a:ext cx="3401064" cy="1447800"/>
          </a:xfrm>
        </p:spPr>
        <p:txBody>
          <a:bodyPr anchor="b"/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84616" y="1447800"/>
            <a:ext cx="5195997" cy="4572000"/>
          </a:xfrm>
        </p:spPr>
        <p:txBody>
          <a:bodyPr anchor="ctr"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3" y="3129280"/>
            <a:ext cx="3401063" cy="289559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76522152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3907" y="1854192"/>
            <a:ext cx="5092906" cy="1574808"/>
          </a:xfrm>
        </p:spPr>
        <p:txBody>
          <a:bodyPr anchor="b">
            <a:normAutofit/>
          </a:bodyPr>
          <a:lstStyle>
            <a:lvl1pPr algn="l">
              <a:defRPr sz="36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949546" y="1143000"/>
            <a:ext cx="3200400" cy="4572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5084979" cy="1371600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75195441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4800587"/>
            <a:ext cx="882565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54955" y="685800"/>
            <a:ext cx="8825658" cy="3640666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6" y="5367325"/>
            <a:ext cx="8825656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5779826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1447800"/>
            <a:ext cx="8825659" cy="1981200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8825659" cy="23622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7028168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74801" y="1447800"/>
            <a:ext cx="7999315" cy="2323374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1" name="Text Placeholder 3"/>
          <p:cNvSpPr>
            <a:spLocks noGrp="1"/>
          </p:cNvSpPr>
          <p:nvPr>
            <p:ph type="body" sz="half" idx="14"/>
          </p:nvPr>
        </p:nvSpPr>
        <p:spPr>
          <a:xfrm>
            <a:off x="1930400" y="3771174"/>
            <a:ext cx="7279649" cy="342174"/>
          </a:xfrm>
        </p:spPr>
        <p:txBody>
          <a:bodyPr vert="horz" lIns="91440" tIns="45720" rIns="91440" bIns="45720" rtlCol="0" anchor="t">
            <a:normAutofit/>
          </a:bodyPr>
          <a:lstStyle>
            <a:lvl1pPr marL="0" indent="0">
              <a:buNone/>
              <a:defRPr lang="en-US" sz="1400" b="0" i="0" kern="1200" cap="small" dirty="0">
                <a:solidFill>
                  <a:schemeClr val="bg2">
                    <a:lumMod val="40000"/>
                    <a:lumOff val="60000"/>
                  </a:schemeClr>
                </a:solidFill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marL="0" lvl="0" indent="0"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4350657"/>
            <a:ext cx="8825659" cy="16764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  <p:sp>
        <p:nvSpPr>
          <p:cNvPr id="12" name="TextBox 11"/>
          <p:cNvSpPr txBox="1"/>
          <p:nvPr/>
        </p:nvSpPr>
        <p:spPr>
          <a:xfrm>
            <a:off x="898295" y="971253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9330490" y="2613787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97161742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3124201"/>
            <a:ext cx="8825660" cy="165318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4777381"/>
            <a:ext cx="8825659" cy="860400"/>
          </a:xfrm>
        </p:spPr>
        <p:txBody>
          <a:bodyPr anchor="t"/>
          <a:lstStyle>
            <a:lvl1pPr marL="0" indent="0" algn="l">
              <a:buNone/>
              <a:defRPr sz="2000" cap="none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875544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32947" y="1981200"/>
            <a:ext cx="2946866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half" idx="15"/>
          </p:nvPr>
        </p:nvSpPr>
        <p:spPr>
          <a:xfrm>
            <a:off x="652463" y="2667000"/>
            <a:ext cx="2927350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3659" y="1981200"/>
            <a:ext cx="293624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ext Placeholder 3"/>
          <p:cNvSpPr>
            <a:spLocks noGrp="1"/>
          </p:cNvSpPr>
          <p:nvPr>
            <p:ph type="body" sz="half" idx="16"/>
          </p:nvPr>
        </p:nvSpPr>
        <p:spPr>
          <a:xfrm>
            <a:off x="3873106" y="2667000"/>
            <a:ext cx="2946794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1981200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half" idx="17"/>
          </p:nvPr>
        </p:nvSpPr>
        <p:spPr>
          <a:xfrm>
            <a:off x="7124700" y="2667000"/>
            <a:ext cx="2932113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17" name="Straight Connector 16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87318430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52463" y="4250949"/>
            <a:ext cx="294005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9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652463" y="2209800"/>
            <a:ext cx="2940050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2" name="Text Placeholder 3"/>
          <p:cNvSpPr>
            <a:spLocks noGrp="1"/>
          </p:cNvSpPr>
          <p:nvPr>
            <p:ph type="body" sz="half" idx="18"/>
          </p:nvPr>
        </p:nvSpPr>
        <p:spPr>
          <a:xfrm>
            <a:off x="652463" y="4827211"/>
            <a:ext cx="2940050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9375" y="4250949"/>
            <a:ext cx="293052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0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3889374" y="2209800"/>
            <a:ext cx="2930525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3" name="Text Placeholder 3"/>
          <p:cNvSpPr>
            <a:spLocks noGrp="1"/>
          </p:cNvSpPr>
          <p:nvPr>
            <p:ph type="body" sz="half" idx="19"/>
          </p:nvPr>
        </p:nvSpPr>
        <p:spPr>
          <a:xfrm>
            <a:off x="3888022" y="4827210"/>
            <a:ext cx="2934406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4250949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1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124699" y="2209800"/>
            <a:ext cx="2932113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20"/>
          </p:nvPr>
        </p:nvSpPr>
        <p:spPr>
          <a:xfrm>
            <a:off x="7124575" y="4827208"/>
            <a:ext cx="2935997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19" name="Straight Connector 18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1031391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 anchorCtr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3003870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304212" y="430213"/>
            <a:ext cx="1752601" cy="5826125"/>
          </a:xfrm>
        </p:spPr>
        <p:txBody>
          <a:bodyPr vert="eaVert" anchor="b" anchorCtr="0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52463" y="887414"/>
            <a:ext cx="7423149" cy="5368924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6142794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21" Type="http://schemas.openxmlformats.org/officeDocument/2006/relationships/image" Target="../media/image4.png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2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image" Target="../media/image5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13"/>
          <a:stretch/>
        </p:blipFill>
        <p:spPr>
          <a:xfrm>
            <a:off x="0" y="2669685"/>
            <a:ext cx="4037012" cy="4188315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2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640"/>
          <a:stretch/>
        </p:blipFill>
        <p:spPr>
          <a:xfrm>
            <a:off x="0" y="2892347"/>
            <a:ext cx="1522412" cy="2365453"/>
          </a:xfrm>
          <a:prstGeom prst="rect">
            <a:avLst/>
          </a:prstGeom>
        </p:spPr>
      </p:pic>
      <p:sp>
        <p:nvSpPr>
          <p:cNvPr id="16" name="Oval 15"/>
          <p:cNvSpPr/>
          <p:nvPr/>
        </p:nvSpPr>
        <p:spPr>
          <a:xfrm>
            <a:off x="8609012" y="1676400"/>
            <a:ext cx="2819400" cy="2819400"/>
          </a:xfrm>
          <a:prstGeom prst="ellipse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  <a:alpha val="7000"/>
                </a:schemeClr>
              </a:gs>
              <a:gs pos="69000">
                <a:schemeClr val="bg2">
                  <a:lumMod val="60000"/>
                  <a:lumOff val="40000"/>
                  <a:alpha val="0"/>
                </a:schemeClr>
              </a:gs>
              <a:gs pos="36000">
                <a:schemeClr val="bg2">
                  <a:lumMod val="60000"/>
                  <a:lumOff val="40000"/>
                  <a:alpha val="6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8813"/>
          <a:stretch/>
        </p:blipFill>
        <p:spPr>
          <a:xfrm>
            <a:off x="7999412" y="0"/>
            <a:ext cx="1603387" cy="1141407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2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3320"/>
          <a:stretch/>
        </p:blipFill>
        <p:spPr>
          <a:xfrm>
            <a:off x="8605878" y="6096000"/>
            <a:ext cx="993734" cy="762000"/>
          </a:xfrm>
          <a:prstGeom prst="rect">
            <a:avLst/>
          </a:prstGeom>
        </p:spPr>
      </p:pic>
      <p:sp>
        <p:nvSpPr>
          <p:cNvPr id="14" name="Rectangle 13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1400530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2" y="2052918"/>
            <a:ext cx="8946541" cy="419548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 rot="5400000">
            <a:off x="10155639" y="1790701"/>
            <a:ext cx="990599" cy="304799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 rot="5400000">
            <a:off x="8951573" y="3225297"/>
            <a:ext cx="3859795" cy="30480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10352540" y="295729"/>
            <a:ext cx="838199" cy="7676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2800" b="0" i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869571016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  <p:sldLayoutId id="2147483677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4200" b="0" i="0" kern="1200">
          <a:solidFill>
            <a:schemeClr val="tx2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2000" b="0" i="0" kern="1200">
          <a:solidFill>
            <a:schemeClr val="tx1"/>
          </a:solidFill>
          <a:latin typeface="+mj-lt"/>
          <a:ea typeface="+mj-ea"/>
          <a:cs typeface="+mj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800" b="0" i="0" kern="1200">
          <a:solidFill>
            <a:schemeClr val="tx1"/>
          </a:solidFill>
          <a:latin typeface="+mj-lt"/>
          <a:ea typeface="+mj-ea"/>
          <a:cs typeface="+mj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600" b="0" i="0" kern="1200">
          <a:solidFill>
            <a:schemeClr val="tx1"/>
          </a:solidFill>
          <a:latin typeface="+mj-lt"/>
          <a:ea typeface="+mj-ea"/>
          <a:cs typeface="+mj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5pPr>
      <a:lvl6pPr marL="2506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emf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1.png"/><Relationship Id="rId4" Type="http://schemas.openxmlformats.org/officeDocument/2006/relationships/image" Target="../media/image8.em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emf"/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2.png"/><Relationship Id="rId4" Type="http://schemas.openxmlformats.org/officeDocument/2006/relationships/image" Target="../media/image7.emf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openxmlformats.org/officeDocument/2006/relationships/image" Target="../media/image11.png"/><Relationship Id="rId4" Type="http://schemas.openxmlformats.org/officeDocument/2006/relationships/image" Target="../media/image8.e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emf"/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.png"/><Relationship Id="rId5" Type="http://schemas.openxmlformats.org/officeDocument/2006/relationships/image" Target="../media/image16.png"/><Relationship Id="rId4" Type="http://schemas.openxmlformats.org/officeDocument/2006/relationships/image" Target="../media/image7.emf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png"/><Relationship Id="rId3" Type="http://schemas.openxmlformats.org/officeDocument/2006/relationships/image" Target="../media/image7.emf"/><Relationship Id="rId7" Type="http://schemas.openxmlformats.org/officeDocument/2006/relationships/image" Target="../media/image20.png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8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2.png"/><Relationship Id="rId4" Type="http://schemas.openxmlformats.org/officeDocument/2006/relationships/image" Target="../media/image8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emf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3.png"/><Relationship Id="rId4" Type="http://schemas.openxmlformats.org/officeDocument/2006/relationships/image" Target="../media/image7.emf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emf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8.emf"/><Relationship Id="rId4" Type="http://schemas.openxmlformats.org/officeDocument/2006/relationships/image" Target="../media/image7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EDB6BC-0F39-BDD5-DBA1-C4467DC45DD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36014" y="3268370"/>
            <a:ext cx="4461100" cy="1609231"/>
          </a:xfrm>
        </p:spPr>
        <p:txBody>
          <a:bodyPr>
            <a:noAutofit/>
          </a:bodyPr>
          <a:lstStyle/>
          <a:p>
            <a:pPr algn="l"/>
            <a:r>
              <a:rPr lang="en-GB" sz="4400" dirty="0">
                <a:latin typeface="SassoonPrimaryType" pitchFamily="2" charset="0"/>
              </a:rPr>
              <a:t>St Trea’s P.S</a:t>
            </a:r>
            <a:br>
              <a:rPr lang="en-GB" sz="4400" dirty="0">
                <a:latin typeface="SassoonPrimaryType" pitchFamily="2" charset="0"/>
              </a:rPr>
            </a:br>
            <a:r>
              <a:rPr lang="en-GB" sz="4400" dirty="0">
                <a:latin typeface="SassoonPrimaryType" pitchFamily="2" charset="0"/>
              </a:rPr>
              <a:t>Our Forest Schools Diary 8</a:t>
            </a:r>
            <a:r>
              <a:rPr lang="en-GB" sz="4400" baseline="30000" dirty="0">
                <a:latin typeface="SassoonPrimaryType" pitchFamily="2" charset="0"/>
              </a:rPr>
              <a:t>th</a:t>
            </a:r>
            <a:r>
              <a:rPr lang="en-GB" sz="4400" dirty="0">
                <a:latin typeface="SassoonPrimaryType" pitchFamily="2" charset="0"/>
              </a:rPr>
              <a:t> April 2025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FD58B75-5A47-8F4D-D2CA-DBEBCEC4BCD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1487" y="210018"/>
            <a:ext cx="2037230" cy="1350772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77D68BC5-865A-0317-F66D-7FFFBA231AC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337575" y="210018"/>
            <a:ext cx="2758054" cy="1257673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54DBADE2-80A4-1C92-D3EE-2EE5BB02A59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41487" y="5532438"/>
            <a:ext cx="2188950" cy="887412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7F2482D6-AF1B-EE73-F6CE-B9AB6F6B46A9}"/>
              </a:ext>
            </a:extLst>
          </p:cNvPr>
          <p:cNvSpPr txBox="1"/>
          <p:nvPr/>
        </p:nvSpPr>
        <p:spPr>
          <a:xfrm>
            <a:off x="3154532" y="575038"/>
            <a:ext cx="5439052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kumimoji="0" lang="en-GB" sz="4800" b="0" i="0" u="none" strike="noStrike" kern="1200" cap="none" spc="0" normalizeH="0" baseline="0" noProof="0" dirty="0">
                <a:ln>
                  <a:noFill/>
                </a:ln>
                <a:solidFill>
                  <a:srgbClr val="E6B729">
                    <a:lumMod val="60000"/>
                    <a:lumOff val="40000"/>
                  </a:srgbClr>
                </a:solidFill>
                <a:effectLst/>
                <a:uLnTx/>
                <a:uFillTx/>
                <a:latin typeface="Castellar" panose="020A0402060406010301" pitchFamily="18" charset="0"/>
                <a:ea typeface="+mj-ea"/>
                <a:cs typeface="+mj-cs"/>
              </a:rPr>
              <a:t>Skeletons</a:t>
            </a:r>
            <a:endParaRPr lang="en-GB" sz="4800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D1C05A27-6228-39FC-E0FC-5268C588180A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919711" y="1873237"/>
            <a:ext cx="2683952" cy="2012964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6189AD65-ADF4-7ECD-70F1-5ABFC2B95EFA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602956" y="3693748"/>
            <a:ext cx="3855244" cy="28914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2695352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E4D1BA-0213-6A9F-8420-CFBCAAF3B7B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sz="6600" dirty="0">
                <a:solidFill>
                  <a:schemeClr val="accent3">
                    <a:lumMod val="60000"/>
                    <a:lumOff val="40000"/>
                  </a:schemeClr>
                </a:solidFill>
                <a:latin typeface="Castellar" panose="020A0402060406010301" pitchFamily="18" charset="0"/>
              </a:rPr>
              <a:t>RULES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606C0138-EBC1-D63B-5C67-E28A1DDAEDB1}"/>
              </a:ext>
            </a:extLst>
          </p:cNvPr>
          <p:cNvSpPr txBox="1"/>
          <p:nvPr/>
        </p:nvSpPr>
        <p:spPr>
          <a:xfrm>
            <a:off x="5429711" y="1996589"/>
            <a:ext cx="5028184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800" dirty="0"/>
              <a:t>First we went over the rules:</a:t>
            </a:r>
          </a:p>
          <a:p>
            <a:endParaRPr lang="en-GB" sz="2800" dirty="0"/>
          </a:p>
          <a:p>
            <a:pPr marL="342900" indent="-342900">
              <a:buAutoNum type="arabicPeriod"/>
            </a:pPr>
            <a:r>
              <a:rPr lang="en-GB" sz="2800" dirty="0"/>
              <a:t>One whistle – freeze.</a:t>
            </a:r>
          </a:p>
          <a:p>
            <a:pPr marL="342900" indent="-342900">
              <a:buAutoNum type="arabicPeriod"/>
            </a:pPr>
            <a:r>
              <a:rPr lang="en-GB" sz="2800" dirty="0"/>
              <a:t>Two whistles – return to base.</a:t>
            </a:r>
          </a:p>
          <a:p>
            <a:pPr marL="342900" indent="-342900">
              <a:buAutoNum type="arabicPeriod"/>
            </a:pPr>
            <a:r>
              <a:rPr lang="en-GB" sz="2800" dirty="0"/>
              <a:t>Have Fun!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3F239B5D-D414-6DEE-2857-10C40CD4448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1487" y="210018"/>
            <a:ext cx="2037230" cy="1350772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F2AAB5CD-6C9E-2D7A-9845-89EB06558D5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192459" y="0"/>
            <a:ext cx="2758054" cy="1257673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21765E9E-CBC1-2EAA-43B0-5997DB02CA4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36762" y="5257445"/>
            <a:ext cx="2188950" cy="887412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FFBF70C-9317-1246-AFAC-DC4ABA9D8851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 r="18589"/>
          <a:stretch/>
        </p:blipFill>
        <p:spPr>
          <a:xfrm>
            <a:off x="899689" y="1853248"/>
            <a:ext cx="3144988" cy="28973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187718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CCE777D-68A8-042F-30C9-48643172220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sz="4400" dirty="0">
                <a:solidFill>
                  <a:schemeClr val="accent3">
                    <a:lumMod val="60000"/>
                    <a:lumOff val="40000"/>
                  </a:schemeClr>
                </a:solidFill>
                <a:latin typeface="Castellar" panose="020A0402060406010301" pitchFamily="18" charset="0"/>
              </a:rPr>
              <a:t>RULES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D0E5A5A-7A61-CD80-3811-1975178F1B2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453145" y="1971322"/>
            <a:ext cx="3860574" cy="3033431"/>
          </a:xfrm>
        </p:spPr>
        <p:txBody>
          <a:bodyPr>
            <a:normAutofit/>
          </a:bodyPr>
          <a:lstStyle/>
          <a:p>
            <a:r>
              <a:rPr lang="en-GB" sz="3600" dirty="0"/>
              <a:t>We put up boundaries around the area we were working in.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73BDE4F-0657-D8EF-73F9-27D4B2FAAD3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6762" y="5257445"/>
            <a:ext cx="2188950" cy="887412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9430DFDC-CDD6-AD98-260C-AC608C0F89B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4718" y="187961"/>
            <a:ext cx="1673038" cy="1109297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3BF1FBF6-0340-B31C-5E44-CBCF5012DD8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044101" y="294548"/>
            <a:ext cx="2758054" cy="125767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CF1C2439-C385-54B6-5544-3CDF566386B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160461" y="1552221"/>
            <a:ext cx="4675983" cy="35069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8187292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220EFC0-2072-C3A1-9860-4715CFFE50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94137" y="382499"/>
            <a:ext cx="4926014" cy="1400530"/>
          </a:xfrm>
        </p:spPr>
        <p:txBody>
          <a:bodyPr/>
          <a:lstStyle/>
          <a:p>
            <a:r>
              <a:rPr lang="en-GB" sz="3200" dirty="0">
                <a:solidFill>
                  <a:schemeClr val="accent3">
                    <a:lumMod val="60000"/>
                    <a:lumOff val="40000"/>
                  </a:schemeClr>
                </a:solidFill>
                <a:latin typeface="Castellar" panose="020A0402060406010301" pitchFamily="18" charset="0"/>
              </a:rPr>
              <a:t>Parts of the body</a:t>
            </a:r>
            <a:endParaRPr lang="en-GB" sz="3200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35D90F8-05DF-3524-6E98-E3B40724B24A}"/>
              </a:ext>
            </a:extLst>
          </p:cNvPr>
          <p:cNvSpPr txBox="1"/>
          <p:nvPr/>
        </p:nvSpPr>
        <p:spPr>
          <a:xfrm>
            <a:off x="1776810" y="1998840"/>
            <a:ext cx="9160668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1E5155">
                  <a:lumMod val="40000"/>
                  <a:lumOff val="60000"/>
                </a:srgbClr>
              </a:buClr>
              <a:buSzPct val="80000"/>
              <a:buFont typeface="Wingdings 3" charset="2"/>
              <a:buChar char=""/>
              <a:tabLst/>
              <a:defRPr/>
            </a:pPr>
            <a:r>
              <a:rPr kumimoji="0" lang="en-GB" sz="32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entury Gothic" panose="020B0502020202020204"/>
                <a:ea typeface="+mj-ea"/>
                <a:cs typeface="+mj-cs"/>
              </a:rPr>
              <a:t>We sang – Heads, </a:t>
            </a:r>
            <a:r>
              <a:rPr kumimoji="0" lang="en-GB" sz="32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entury Gothic" panose="020B0502020202020204"/>
                <a:ea typeface="+mj-ea"/>
                <a:cs typeface="+mj-cs"/>
              </a:rPr>
              <a:t>houlders</a:t>
            </a:r>
            <a:r>
              <a:rPr kumimoji="0" lang="en-GB" sz="32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entury Gothic" panose="020B0502020202020204"/>
                <a:ea typeface="+mj-ea"/>
                <a:cs typeface="+mj-cs"/>
              </a:rPr>
              <a:t>, knees and toes.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5E7B1EC7-3A71-E159-8C68-0FA2AAECA5A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82055" y="282461"/>
            <a:ext cx="2036240" cy="135342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17957C66-10C9-2F60-AEAD-8552136126D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52084" y="282461"/>
            <a:ext cx="2755631" cy="1261981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FBC95817-E610-8F87-7F4B-C2AD9BD98AB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67861" y="5727313"/>
            <a:ext cx="2188950" cy="887412"/>
          </a:xfrm>
          <a:prstGeom prst="rect">
            <a:avLst/>
          </a:prstGeom>
        </p:spPr>
      </p:pic>
      <p:sp>
        <p:nvSpPr>
          <p:cNvPr id="11" name="AutoShape 2">
            <a:extLst>
              <a:ext uri="{FF2B5EF4-FFF2-40B4-BE49-F238E27FC236}">
                <a16:creationId xmlns:a16="http://schemas.microsoft.com/office/drawing/2014/main" id="{973B81B3-E914-1E27-5D3B-9C4D94EF87A6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943600" y="32766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GB"/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B9CF8E3A-033A-0ED5-80AB-4B54F002408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123005" y="3335591"/>
            <a:ext cx="3918881" cy="2939161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A9BBE86B-8529-EBF0-2AC5-DFEB06C622B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508081" y="3259200"/>
            <a:ext cx="4122593" cy="30919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3864842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B8749E3-02A1-28CC-33E4-6BEB5BCF66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67806" y="453606"/>
            <a:ext cx="9404723" cy="1132242"/>
          </a:xfrm>
        </p:spPr>
        <p:txBody>
          <a:bodyPr/>
          <a:lstStyle/>
          <a:p>
            <a:pPr algn="ctr"/>
            <a:r>
              <a:rPr lang="en-GB" sz="3600" dirty="0">
                <a:solidFill>
                  <a:schemeClr val="accent3">
                    <a:lumMod val="60000"/>
                    <a:lumOff val="40000"/>
                  </a:schemeClr>
                </a:solidFill>
                <a:latin typeface="Castellar" panose="020A0402060406010301" pitchFamily="18" charset="0"/>
              </a:rPr>
              <a:t>Looking at skeletons</a:t>
            </a:r>
            <a:endParaRPr lang="en-GB" sz="3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274F4B-5CE3-ED38-33B6-4D126A05BDF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36219" y="4947035"/>
            <a:ext cx="7936707" cy="1729194"/>
          </a:xfrm>
        </p:spPr>
        <p:txBody>
          <a:bodyPr>
            <a:normAutofit/>
          </a:bodyPr>
          <a:lstStyle/>
          <a:p>
            <a:r>
              <a:rPr lang="en-GB" sz="3200" dirty="0"/>
              <a:t>We looked at a </a:t>
            </a:r>
            <a:r>
              <a:rPr lang="en-GB" sz="3200" dirty="0" err="1"/>
              <a:t>pictue</a:t>
            </a:r>
            <a:r>
              <a:rPr lang="en-GB" sz="3200" dirty="0"/>
              <a:t> of a human skeleton and a real starfish skeleton to see what they looked like.</a:t>
            </a:r>
            <a:endParaRPr lang="en-GB" sz="3600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45AF283-5FB8-B93C-0D20-AA7665C6E0E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7861" y="5727313"/>
            <a:ext cx="2188950" cy="887412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2ADCBDF-07E5-A762-B219-5CF4FECB3EA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8842" y="182805"/>
            <a:ext cx="1494284" cy="990775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0DBFC256-C64E-F84D-B737-5D82E7C1190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075778" y="328175"/>
            <a:ext cx="2758054" cy="1257673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C6DA255F-6F7C-CAD5-8C19-FC5651AE5D6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941642" y="1910965"/>
            <a:ext cx="3895302" cy="292147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4DB495A3-47DF-F408-461F-2DE9FF58CEA0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23136" y="1539227"/>
            <a:ext cx="4467350" cy="33505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4592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B74214A5-CD3D-F5F4-35BC-7FD0F69C9D2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7398" y="361399"/>
            <a:ext cx="1494284" cy="990775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7610A31B-660E-CF6F-8C1F-018F3FDC7D7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075778" y="328175"/>
            <a:ext cx="2758054" cy="1257673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5CC81AAE-23F5-7C5B-B752-481A063D42A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67861" y="5727313"/>
            <a:ext cx="2188950" cy="887412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31D46662-9451-475D-8BEC-16F896669C2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84559" y="3441103"/>
            <a:ext cx="2800351" cy="210026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C98AF0F3-F452-A800-2677-8DA8EF926C26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210550" y="1766292"/>
            <a:ext cx="2583656" cy="1937742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9D364BF3-7857-01C1-0D48-6C46F2C0E2B2}"/>
              </a:ext>
            </a:extLst>
          </p:cNvPr>
          <p:cNvSpPr txBox="1"/>
          <p:nvPr/>
        </p:nvSpPr>
        <p:spPr>
          <a:xfrm>
            <a:off x="2978588" y="311487"/>
            <a:ext cx="6097190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kumimoji="0" lang="en-GB" sz="3600" b="0" i="0" u="none" strike="noStrike" kern="1200" cap="none" spc="0" normalizeH="0" baseline="0" noProof="0" dirty="0">
                <a:ln>
                  <a:noFill/>
                </a:ln>
                <a:solidFill>
                  <a:srgbClr val="E6B729">
                    <a:lumMod val="60000"/>
                    <a:lumOff val="40000"/>
                  </a:srgbClr>
                </a:solidFill>
                <a:effectLst/>
                <a:uLnTx/>
                <a:uFillTx/>
                <a:latin typeface="Castellar" panose="020A0402060406010301" pitchFamily="18" charset="0"/>
                <a:ea typeface="+mj-ea"/>
                <a:cs typeface="+mj-cs"/>
              </a:rPr>
              <a:t>Making skeletons</a:t>
            </a:r>
            <a:endParaRPr lang="en-GB" dirty="0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AFADD7CF-3D72-6C73-D4E6-6FDFCC977C08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8018980" y="3943771"/>
            <a:ext cx="1983322" cy="2644430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B1633F06-49F4-3592-2C6E-0F90627B170B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3937974" y="2809521"/>
            <a:ext cx="2760146" cy="3680194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66CF5462-D308-6862-0CC3-E4C98E15CE2B}"/>
              </a:ext>
            </a:extLst>
          </p:cNvPr>
          <p:cNvSpPr txBox="1"/>
          <p:nvPr/>
        </p:nvSpPr>
        <p:spPr>
          <a:xfrm>
            <a:off x="467861" y="1732303"/>
            <a:ext cx="7682097" cy="107721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1E5155">
                  <a:lumMod val="40000"/>
                  <a:lumOff val="60000"/>
                </a:srgbClr>
              </a:buClr>
              <a:buSzPct val="80000"/>
              <a:buFont typeface="Wingdings 3" charset="2"/>
              <a:buChar char=""/>
              <a:tabLst/>
              <a:defRPr/>
            </a:pPr>
            <a:r>
              <a:rPr kumimoji="0" lang="en-GB" sz="32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entury Gothic" panose="020B0502020202020204"/>
                <a:ea typeface="+mj-ea"/>
                <a:cs typeface="+mj-cs"/>
              </a:rPr>
              <a:t>We worked together to make skeletons. </a:t>
            </a:r>
            <a:endParaRPr kumimoji="0" lang="en-GB" sz="3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entury Gothic" panose="020B0502020202020204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val="265798126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705A736-64DF-DA77-06B4-B7BF1D25965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18743" y="174112"/>
            <a:ext cx="8946542" cy="1061932"/>
          </a:xfrm>
        </p:spPr>
        <p:txBody>
          <a:bodyPr/>
          <a:lstStyle/>
          <a:p>
            <a:pPr algn="ctr"/>
            <a:r>
              <a:rPr lang="en-GB" dirty="0">
                <a:solidFill>
                  <a:schemeClr val="accent3">
                    <a:lumMod val="60000"/>
                    <a:lumOff val="40000"/>
                  </a:schemeClr>
                </a:solidFill>
                <a:latin typeface="Castellar" panose="020A0402060406010301" pitchFamily="18" charset="0"/>
              </a:rPr>
              <a:t>Report Back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7EBF7F6A-D38D-3067-C369-BE91CC1AD0B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7373" y="297482"/>
            <a:ext cx="1494284" cy="990775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E12AC20C-B9AF-23F4-066E-2930F7AAEE7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929015" y="235645"/>
            <a:ext cx="2758054" cy="12576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492AEA80-2BBD-8BF0-3363-C955CF3E199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27373" y="5705370"/>
            <a:ext cx="2188950" cy="887412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2AF68C13-8559-3C69-4738-07C31F590ECA}"/>
              </a:ext>
            </a:extLst>
          </p:cNvPr>
          <p:cNvSpPr txBox="1"/>
          <p:nvPr/>
        </p:nvSpPr>
        <p:spPr>
          <a:xfrm>
            <a:off x="7654319" y="2509633"/>
            <a:ext cx="4021932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3200" dirty="0"/>
              <a:t>The children talked about their work. 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7E0D1A61-4ECE-F648-34C3-AEB7F47881C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993230" y="1024625"/>
            <a:ext cx="4129089" cy="55054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360277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C0010C-821F-5F27-A41B-513E3A9C83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4515" y="1497810"/>
            <a:ext cx="9404723" cy="1400530"/>
          </a:xfrm>
        </p:spPr>
        <p:txBody>
          <a:bodyPr/>
          <a:lstStyle/>
          <a:p>
            <a:r>
              <a:rPr lang="en-GB" dirty="0">
                <a:solidFill>
                  <a:schemeClr val="accent3">
                    <a:lumMod val="60000"/>
                    <a:lumOff val="40000"/>
                  </a:schemeClr>
                </a:solidFill>
                <a:latin typeface="Castellar" panose="020A0402060406010301" pitchFamily="18" charset="0"/>
              </a:rPr>
              <a:t>Did you enjoy the lesson?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8D9DC1C-60F4-00E6-42D9-356B7652079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5293" y="3055348"/>
            <a:ext cx="4725480" cy="2229536"/>
          </a:xfrm>
        </p:spPr>
        <p:txBody>
          <a:bodyPr>
            <a:normAutofit/>
          </a:bodyPr>
          <a:lstStyle/>
          <a:p>
            <a:r>
              <a:rPr lang="en-GB" sz="3600" dirty="0"/>
              <a:t>Everyone enjoyed creating skeletons.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98998938-8B83-5B6F-C2C4-35B6B91C07C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7373" y="297482"/>
            <a:ext cx="1494284" cy="990775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47D50FA7-F0BB-5C85-A137-1A20FB603C7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7453" y="5673106"/>
            <a:ext cx="2188950" cy="887412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080EED3-9B6C-1B93-6496-46F92E9D5F0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06573" y="164032"/>
            <a:ext cx="2758054" cy="1257673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4D919223-3AC2-94CE-8C48-6FE59340D598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 t="15304" r="13427" b="22109"/>
          <a:stretch/>
        </p:blipFill>
        <p:spPr>
          <a:xfrm>
            <a:off x="6096000" y="2355083"/>
            <a:ext cx="4090988" cy="394335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2926376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919055B4-8697-453A-47D1-5E428BE0FABD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15568" t="48932" r="9190" b="1"/>
          <a:stretch/>
        </p:blipFill>
        <p:spPr>
          <a:xfrm>
            <a:off x="4285418" y="2191307"/>
            <a:ext cx="4117759" cy="2096072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253BF446-6869-A3D8-B9AF-F55564255B9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762243" y="1472585"/>
            <a:ext cx="6444330" cy="1437443"/>
          </a:xfrm>
        </p:spPr>
        <p:txBody>
          <a:bodyPr/>
          <a:lstStyle/>
          <a:p>
            <a:r>
              <a:rPr kumimoji="0" lang="en-GB" sz="4800" b="0" i="0" u="none" strike="noStrike" kern="1200" cap="none" spc="0" normalizeH="0" baseline="0" noProof="0" dirty="0">
                <a:ln>
                  <a:noFill/>
                </a:ln>
                <a:solidFill>
                  <a:srgbClr val="E6B729">
                    <a:lumMod val="60000"/>
                    <a:lumOff val="40000"/>
                  </a:srgbClr>
                </a:solidFill>
                <a:effectLst/>
                <a:uLnTx/>
                <a:uFillTx/>
                <a:latin typeface="Castellar" panose="020A0402060406010301" pitchFamily="18" charset="0"/>
                <a:ea typeface="+mj-ea"/>
                <a:cs typeface="+mj-cs"/>
              </a:rPr>
              <a:t>Leave no trace</a:t>
            </a:r>
            <a:r>
              <a:rPr kumimoji="0" lang="en-GB" sz="7200" b="0" i="0" u="none" strike="noStrike" kern="1200" cap="none" spc="0" normalizeH="0" baseline="0" noProof="0" dirty="0">
                <a:ln>
                  <a:noFill/>
                </a:ln>
                <a:solidFill>
                  <a:srgbClr val="E6B729">
                    <a:lumMod val="60000"/>
                    <a:lumOff val="40000"/>
                  </a:srgbClr>
                </a:solidFill>
                <a:effectLst/>
                <a:uLnTx/>
                <a:uFillTx/>
                <a:latin typeface="Castellar" panose="020A0402060406010301" pitchFamily="18" charset="0"/>
                <a:ea typeface="+mj-ea"/>
                <a:cs typeface="+mj-cs"/>
              </a:rPr>
              <a:t>.</a:t>
            </a:r>
            <a:br>
              <a:rPr lang="en-GB" dirty="0"/>
            </a:br>
            <a:endParaRPr lang="en-GB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3EA8FD8-2A5D-C413-E535-F4BE444E89AD}"/>
              </a:ext>
            </a:extLst>
          </p:cNvPr>
          <p:cNvSpPr txBox="1"/>
          <p:nvPr/>
        </p:nvSpPr>
        <p:spPr>
          <a:xfrm>
            <a:off x="3358904" y="4818912"/>
            <a:ext cx="6300926" cy="120032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kumimoji="0" lang="en-GB" sz="36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entury Gothic" panose="020B0502020202020204"/>
                <a:ea typeface="+mj-ea"/>
                <a:cs typeface="+mj-cs"/>
              </a:rPr>
              <a:t>We made sure to tidy up when we had finished.</a:t>
            </a:r>
            <a:endParaRPr lang="en-GB" dirty="0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960241C-A13C-11D8-F7BF-80D4723C35B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7373" y="297482"/>
            <a:ext cx="1494284" cy="990775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B0EB5322-E743-9441-829F-2B98CC31F47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06573" y="164032"/>
            <a:ext cx="2758054" cy="1257673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8EB19F56-7FE7-B106-8948-9132B146B54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77453" y="5673106"/>
            <a:ext cx="2188950" cy="8874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2965839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on">
  <a:themeElements>
    <a:clrScheme name="Ion">
      <a:dk1>
        <a:sysClr val="windowText" lastClr="000000"/>
      </a:dk1>
      <a:lt1>
        <a:sysClr val="window" lastClr="FFFFFF"/>
      </a:lt1>
      <a:dk2>
        <a:srgbClr val="1E5155"/>
      </a:dk2>
      <a:lt2>
        <a:srgbClr val="EBEBEB"/>
      </a:lt2>
      <a:accent1>
        <a:srgbClr val="B01513"/>
      </a:accent1>
      <a:accent2>
        <a:srgbClr val="EA6312"/>
      </a:accent2>
      <a:accent3>
        <a:srgbClr val="E6B729"/>
      </a:accent3>
      <a:accent4>
        <a:srgbClr val="6AAC90"/>
      </a:accent4>
      <a:accent5>
        <a:srgbClr val="54849A"/>
      </a:accent5>
      <a:accent6>
        <a:srgbClr val="9E5E9B"/>
      </a:accent6>
      <a:hlink>
        <a:srgbClr val="58C1BA"/>
      </a:hlink>
      <a:folHlink>
        <a:srgbClr val="9DFFCB"/>
      </a:folHlink>
    </a:clrScheme>
    <a:fontScheme name="Ion">
      <a:maj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Ion">
      <a:fillStyleLst>
        <a:solidFill>
          <a:schemeClr val="phClr"/>
        </a:solidFill>
        <a:gradFill rotWithShape="1">
          <a:gsLst>
            <a:gs pos="0">
              <a:schemeClr val="phClr">
                <a:tint val="64000"/>
                <a:lumMod val="118000"/>
              </a:schemeClr>
            </a:gs>
            <a:gs pos="100000">
              <a:schemeClr val="phClr">
                <a:tint val="92000"/>
                <a:alpha val="100000"/>
                <a:lumMod val="11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14000"/>
              </a:schemeClr>
            </a:gs>
            <a:gs pos="100000">
              <a:schemeClr val="phClr">
                <a:shade val="90000"/>
                <a:lumMod val="8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7000"/>
                <a:hueMod val="88000"/>
                <a:satMod val="130000"/>
                <a:lumMod val="124000"/>
              </a:schemeClr>
            </a:gs>
            <a:gs pos="100000">
              <a:schemeClr val="phClr">
                <a:tint val="96000"/>
                <a:shade val="88000"/>
                <a:hueMod val="108000"/>
                <a:satMod val="164000"/>
                <a:lumMod val="76000"/>
              </a:schemeClr>
            </a:gs>
          </a:gsLst>
          <a:path path="circle">
            <a:fillToRect l="45000" t="65000" r="125000" b="10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shade val="69000"/>
                <a:hueMod val="108000"/>
                <a:satMod val="164000"/>
                <a:lumMod val="74000"/>
              </a:schemeClr>
              <a:schemeClr val="phClr">
                <a:tint val="96000"/>
                <a:hueMod val="88000"/>
                <a:satMod val="140000"/>
                <a:lumMod val="132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on" id="{B8441ADB-2E43-4AF7-B97A-BD870242C6A8}" vid="{292E63A9-BB86-4E3D-B92A-7223C6510D2E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Ion</Template>
  <TotalTime>273</TotalTime>
  <Words>134</Words>
  <Application>Microsoft Office PowerPoint</Application>
  <PresentationFormat>Widescreen</PresentationFormat>
  <Paragraphs>22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4" baseType="lpstr">
      <vt:lpstr>Castellar</vt:lpstr>
      <vt:lpstr>Century Gothic</vt:lpstr>
      <vt:lpstr>SassoonPrimaryType</vt:lpstr>
      <vt:lpstr>Wingdings 3</vt:lpstr>
      <vt:lpstr>Ion</vt:lpstr>
      <vt:lpstr>St Trea’s P.S Our Forest Schools Diary 8th April 2025</vt:lpstr>
      <vt:lpstr>RULES</vt:lpstr>
      <vt:lpstr>RULES</vt:lpstr>
      <vt:lpstr>Parts of the body</vt:lpstr>
      <vt:lpstr>Looking at skeletons</vt:lpstr>
      <vt:lpstr>PowerPoint Presentation</vt:lpstr>
      <vt:lpstr>Report Back</vt:lpstr>
      <vt:lpstr>Did you enjoy the lesson?</vt:lpstr>
      <vt:lpstr>Leave no trace.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St Trea’s P.S Our Forest Schools Diary 17th December 2024</dc:title>
  <dc:creator>A TOHILL</dc:creator>
  <cp:lastModifiedBy>A TOHILL</cp:lastModifiedBy>
  <cp:revision>15</cp:revision>
  <dcterms:created xsi:type="dcterms:W3CDTF">2024-12-17T15:04:05Z</dcterms:created>
  <dcterms:modified xsi:type="dcterms:W3CDTF">2025-05-08T21:00:53Z</dcterms:modified>
</cp:coreProperties>
</file>