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6D8F17-0749-4C5F-BC13-D21310CDA6D0}" v="418" dt="2026-04-28T22:15:43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83" d="100"/>
          <a:sy n="83" d="100"/>
        </p:scale>
        <p:origin x="45" y="2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CD73A-F20D-4D3A-B027-673858721711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D320E5F-DEC4-4D7A-B78E-DF963B7BA538}">
      <dgm:prSet/>
      <dgm:spPr/>
      <dgm:t>
        <a:bodyPr/>
        <a:lstStyle/>
        <a:p>
          <a:r>
            <a:rPr lang="en-US" dirty="0"/>
            <a:t>Find the Key mathematical word.</a:t>
          </a:r>
        </a:p>
      </dgm:t>
    </dgm:pt>
    <dgm:pt modelId="{3A4F23AB-64EE-4BAF-BC62-61329A7586DE}" type="parTrans" cxnId="{7DDBC802-B119-4DD9-A2A2-C4659CD3A3B2}">
      <dgm:prSet/>
      <dgm:spPr/>
      <dgm:t>
        <a:bodyPr/>
        <a:lstStyle/>
        <a:p>
          <a:endParaRPr lang="en-US"/>
        </a:p>
      </dgm:t>
    </dgm:pt>
    <dgm:pt modelId="{9DA01F26-4EE4-44ED-AF63-ACB1EF774424}" type="sibTrans" cxnId="{7DDBC802-B119-4DD9-A2A2-C4659CD3A3B2}">
      <dgm:prSet/>
      <dgm:spPr/>
      <dgm:t>
        <a:bodyPr/>
        <a:lstStyle/>
        <a:p>
          <a:endParaRPr lang="en-US"/>
        </a:p>
      </dgm:t>
    </dgm:pt>
    <dgm:pt modelId="{A5729248-B7A6-4B9E-8071-0AD1FCA9DEBC}">
      <dgm:prSet/>
      <dgm:spPr/>
      <dgm:t>
        <a:bodyPr/>
        <a:lstStyle/>
        <a:p>
          <a:r>
            <a:rPr lang="en-US" dirty="0"/>
            <a:t>Solve the problem.</a:t>
          </a:r>
        </a:p>
      </dgm:t>
    </dgm:pt>
    <dgm:pt modelId="{2C4A8D81-F820-4658-9F0B-61855A04407F}" type="parTrans" cxnId="{C0E410AB-8857-4BF6-8CB7-E9694231864F}">
      <dgm:prSet/>
      <dgm:spPr/>
      <dgm:t>
        <a:bodyPr/>
        <a:lstStyle/>
        <a:p>
          <a:endParaRPr lang="en-GB"/>
        </a:p>
      </dgm:t>
    </dgm:pt>
    <dgm:pt modelId="{2C4B4BC1-7396-42E5-BD47-DEEB282597CD}" type="sibTrans" cxnId="{C0E410AB-8857-4BF6-8CB7-E9694231864F}">
      <dgm:prSet/>
      <dgm:spPr/>
      <dgm:t>
        <a:bodyPr/>
        <a:lstStyle/>
        <a:p>
          <a:endParaRPr lang="en-GB"/>
        </a:p>
      </dgm:t>
    </dgm:pt>
    <dgm:pt modelId="{ACFA2275-AFB6-4627-98D6-EFF32DC74EC6}">
      <dgm:prSet/>
      <dgm:spPr/>
      <dgm:t>
        <a:bodyPr/>
        <a:lstStyle/>
        <a:p>
          <a:r>
            <a:rPr lang="en-US" dirty="0"/>
            <a:t>Select the correct answer.</a:t>
          </a:r>
        </a:p>
      </dgm:t>
    </dgm:pt>
    <dgm:pt modelId="{C3DAA3FD-DB51-4951-B3BC-18FADB36A531}" type="parTrans" cxnId="{EB3C20FA-AC8D-4523-A82D-BD95B0B4E6B2}">
      <dgm:prSet/>
      <dgm:spPr/>
      <dgm:t>
        <a:bodyPr/>
        <a:lstStyle/>
        <a:p>
          <a:endParaRPr lang="en-GB"/>
        </a:p>
      </dgm:t>
    </dgm:pt>
    <dgm:pt modelId="{B6BF9B72-09B1-45E6-8F44-6805C18F8D61}" type="sibTrans" cxnId="{EB3C20FA-AC8D-4523-A82D-BD95B0B4E6B2}">
      <dgm:prSet/>
      <dgm:spPr/>
      <dgm:t>
        <a:bodyPr/>
        <a:lstStyle/>
        <a:p>
          <a:endParaRPr lang="en-GB"/>
        </a:p>
      </dgm:t>
    </dgm:pt>
    <dgm:pt modelId="{F683F576-1B49-4E4C-9667-E27B9661D528}">
      <dgm:prSet/>
      <dgm:spPr/>
      <dgm:t>
        <a:bodyPr/>
        <a:lstStyle/>
        <a:p>
          <a:r>
            <a:rPr lang="en-US" dirty="0"/>
            <a:t>Is it; A     B     C   or D?</a:t>
          </a:r>
        </a:p>
      </dgm:t>
    </dgm:pt>
    <dgm:pt modelId="{AE64E25E-2604-46DA-A875-19AA3C2EA302}" type="parTrans" cxnId="{BFDCBEC2-E5EA-4E0E-AB8A-E7CAD3F4651F}">
      <dgm:prSet/>
      <dgm:spPr/>
      <dgm:t>
        <a:bodyPr/>
        <a:lstStyle/>
        <a:p>
          <a:endParaRPr lang="en-GB"/>
        </a:p>
      </dgm:t>
    </dgm:pt>
    <dgm:pt modelId="{89DAF047-4303-48CB-8417-6CD43A909A41}" type="sibTrans" cxnId="{BFDCBEC2-E5EA-4E0E-AB8A-E7CAD3F4651F}">
      <dgm:prSet/>
      <dgm:spPr/>
      <dgm:t>
        <a:bodyPr/>
        <a:lstStyle/>
        <a:p>
          <a:endParaRPr lang="en-GB"/>
        </a:p>
      </dgm:t>
    </dgm:pt>
    <dgm:pt modelId="{A62EBB88-685B-4436-9045-0A4E4D5B4D20}">
      <dgm:prSet/>
      <dgm:spPr/>
      <dgm:t>
        <a:bodyPr/>
        <a:lstStyle/>
        <a:p>
          <a:r>
            <a:rPr lang="en-US" dirty="0"/>
            <a:t>Record your letter.</a:t>
          </a:r>
        </a:p>
      </dgm:t>
    </dgm:pt>
    <dgm:pt modelId="{5635B609-78BB-476D-A856-BE511E4ADBB7}" type="parTrans" cxnId="{B8799E2C-E745-42CA-875A-A628A8873625}">
      <dgm:prSet/>
      <dgm:spPr/>
      <dgm:t>
        <a:bodyPr/>
        <a:lstStyle/>
        <a:p>
          <a:endParaRPr lang="en-GB"/>
        </a:p>
      </dgm:t>
    </dgm:pt>
    <dgm:pt modelId="{A82CE954-7B9A-4F61-BBDA-DE0FFA3D5469}" type="sibTrans" cxnId="{B8799E2C-E745-42CA-875A-A628A8873625}">
      <dgm:prSet/>
      <dgm:spPr/>
      <dgm:t>
        <a:bodyPr/>
        <a:lstStyle/>
        <a:p>
          <a:endParaRPr lang="en-GB"/>
        </a:p>
      </dgm:t>
    </dgm:pt>
    <dgm:pt modelId="{AC967131-179E-4692-A367-C19D39E55088}">
      <dgm:prSet/>
      <dgm:spPr/>
      <dgm:t>
        <a:bodyPr/>
        <a:lstStyle/>
        <a:p>
          <a:r>
            <a:rPr lang="en-US" dirty="0"/>
            <a:t>Extension: Can you and your group make a word problem with the objects at each station?</a:t>
          </a:r>
        </a:p>
      </dgm:t>
    </dgm:pt>
    <dgm:pt modelId="{15D4E127-BD51-4819-9291-6C91AFF4F8C3}" type="parTrans" cxnId="{0417C469-AD9E-434E-80E0-DEA505A86D6A}">
      <dgm:prSet/>
      <dgm:spPr/>
      <dgm:t>
        <a:bodyPr/>
        <a:lstStyle/>
        <a:p>
          <a:endParaRPr lang="en-GB"/>
        </a:p>
      </dgm:t>
    </dgm:pt>
    <dgm:pt modelId="{A038287E-30C0-484C-9755-F759A5B00872}" type="sibTrans" cxnId="{0417C469-AD9E-434E-80E0-DEA505A86D6A}">
      <dgm:prSet/>
      <dgm:spPr/>
      <dgm:t>
        <a:bodyPr/>
        <a:lstStyle/>
        <a:p>
          <a:endParaRPr lang="en-GB"/>
        </a:p>
      </dgm:t>
    </dgm:pt>
    <dgm:pt modelId="{D6C35F28-3F14-4063-9538-ACFEC720CB87}" type="pres">
      <dgm:prSet presAssocID="{DBFCD73A-F20D-4D3A-B027-673858721711}" presName="Name0" presStyleCnt="0">
        <dgm:presLayoutVars>
          <dgm:dir/>
          <dgm:resizeHandles val="exact"/>
        </dgm:presLayoutVars>
      </dgm:prSet>
      <dgm:spPr/>
    </dgm:pt>
    <dgm:pt modelId="{0DF53616-95BB-439F-B256-F7B33EB32639}" type="pres">
      <dgm:prSet presAssocID="{AD320E5F-DEC4-4D7A-B78E-DF963B7BA538}" presName="node" presStyleLbl="node1" presStyleIdx="0" presStyleCnt="6">
        <dgm:presLayoutVars>
          <dgm:bulletEnabled val="1"/>
        </dgm:presLayoutVars>
      </dgm:prSet>
      <dgm:spPr/>
    </dgm:pt>
    <dgm:pt modelId="{56A42222-B6E4-4DC3-87C9-68EF7C15FF5B}" type="pres">
      <dgm:prSet presAssocID="{9DA01F26-4EE4-44ED-AF63-ACB1EF774424}" presName="sibTrans" presStyleLbl="sibTrans1D1" presStyleIdx="0" presStyleCnt="5"/>
      <dgm:spPr/>
    </dgm:pt>
    <dgm:pt modelId="{4E855451-4993-4ED1-B9EF-5073D620DA57}" type="pres">
      <dgm:prSet presAssocID="{9DA01F26-4EE4-44ED-AF63-ACB1EF774424}" presName="connectorText" presStyleLbl="sibTrans1D1" presStyleIdx="0" presStyleCnt="5"/>
      <dgm:spPr/>
    </dgm:pt>
    <dgm:pt modelId="{A02DB44F-D525-4D82-85C9-3943E835B54B}" type="pres">
      <dgm:prSet presAssocID="{A5729248-B7A6-4B9E-8071-0AD1FCA9DEBC}" presName="node" presStyleLbl="node1" presStyleIdx="1" presStyleCnt="6">
        <dgm:presLayoutVars>
          <dgm:bulletEnabled val="1"/>
        </dgm:presLayoutVars>
      </dgm:prSet>
      <dgm:spPr/>
    </dgm:pt>
    <dgm:pt modelId="{6007780A-70DA-4E77-BCFF-365345587774}" type="pres">
      <dgm:prSet presAssocID="{2C4B4BC1-7396-42E5-BD47-DEEB282597CD}" presName="sibTrans" presStyleLbl="sibTrans1D1" presStyleIdx="1" presStyleCnt="5"/>
      <dgm:spPr/>
    </dgm:pt>
    <dgm:pt modelId="{91C5A33F-177D-411F-98A2-5CA7C3492C3C}" type="pres">
      <dgm:prSet presAssocID="{2C4B4BC1-7396-42E5-BD47-DEEB282597CD}" presName="connectorText" presStyleLbl="sibTrans1D1" presStyleIdx="1" presStyleCnt="5"/>
      <dgm:spPr/>
    </dgm:pt>
    <dgm:pt modelId="{8455BD90-2905-4238-B3CA-FCBFF913CC31}" type="pres">
      <dgm:prSet presAssocID="{ACFA2275-AFB6-4627-98D6-EFF32DC74EC6}" presName="node" presStyleLbl="node1" presStyleIdx="2" presStyleCnt="6">
        <dgm:presLayoutVars>
          <dgm:bulletEnabled val="1"/>
        </dgm:presLayoutVars>
      </dgm:prSet>
      <dgm:spPr/>
    </dgm:pt>
    <dgm:pt modelId="{0F2F8C1E-C2B6-4C87-BE95-98C6839849DF}" type="pres">
      <dgm:prSet presAssocID="{B6BF9B72-09B1-45E6-8F44-6805C18F8D61}" presName="sibTrans" presStyleLbl="sibTrans1D1" presStyleIdx="2" presStyleCnt="5"/>
      <dgm:spPr/>
    </dgm:pt>
    <dgm:pt modelId="{80E184DD-7FFB-4627-B0A4-1C734C216F8F}" type="pres">
      <dgm:prSet presAssocID="{B6BF9B72-09B1-45E6-8F44-6805C18F8D61}" presName="connectorText" presStyleLbl="sibTrans1D1" presStyleIdx="2" presStyleCnt="5"/>
      <dgm:spPr/>
    </dgm:pt>
    <dgm:pt modelId="{8776BD2A-1844-4DC1-B776-D2EFEBB07E1F}" type="pres">
      <dgm:prSet presAssocID="{F683F576-1B49-4E4C-9667-E27B9661D528}" presName="node" presStyleLbl="node1" presStyleIdx="3" presStyleCnt="6">
        <dgm:presLayoutVars>
          <dgm:bulletEnabled val="1"/>
        </dgm:presLayoutVars>
      </dgm:prSet>
      <dgm:spPr/>
    </dgm:pt>
    <dgm:pt modelId="{A8244676-5423-45D8-9675-CFAA005665AF}" type="pres">
      <dgm:prSet presAssocID="{89DAF047-4303-48CB-8417-6CD43A909A41}" presName="sibTrans" presStyleLbl="sibTrans1D1" presStyleIdx="3" presStyleCnt="5"/>
      <dgm:spPr/>
    </dgm:pt>
    <dgm:pt modelId="{73E31454-F9E0-4496-AA8C-4393C35183CB}" type="pres">
      <dgm:prSet presAssocID="{89DAF047-4303-48CB-8417-6CD43A909A41}" presName="connectorText" presStyleLbl="sibTrans1D1" presStyleIdx="3" presStyleCnt="5"/>
      <dgm:spPr/>
    </dgm:pt>
    <dgm:pt modelId="{6FB7EFCD-A31F-4C79-93DB-BD12D84AA061}" type="pres">
      <dgm:prSet presAssocID="{A62EBB88-685B-4436-9045-0A4E4D5B4D20}" presName="node" presStyleLbl="node1" presStyleIdx="4" presStyleCnt="6">
        <dgm:presLayoutVars>
          <dgm:bulletEnabled val="1"/>
        </dgm:presLayoutVars>
      </dgm:prSet>
      <dgm:spPr/>
    </dgm:pt>
    <dgm:pt modelId="{EC68B256-D680-4FBA-A057-B84668B06DDF}" type="pres">
      <dgm:prSet presAssocID="{A82CE954-7B9A-4F61-BBDA-DE0FFA3D5469}" presName="sibTrans" presStyleLbl="sibTrans1D1" presStyleIdx="4" presStyleCnt="5"/>
      <dgm:spPr/>
    </dgm:pt>
    <dgm:pt modelId="{F0B04FF9-FA57-480F-9632-63D4C62C26DF}" type="pres">
      <dgm:prSet presAssocID="{A82CE954-7B9A-4F61-BBDA-DE0FFA3D5469}" presName="connectorText" presStyleLbl="sibTrans1D1" presStyleIdx="4" presStyleCnt="5"/>
      <dgm:spPr/>
    </dgm:pt>
    <dgm:pt modelId="{C744CD42-5476-4906-84E1-2BC94FEB161E}" type="pres">
      <dgm:prSet presAssocID="{AC967131-179E-4692-A367-C19D39E55088}" presName="node" presStyleLbl="node1" presStyleIdx="5" presStyleCnt="6">
        <dgm:presLayoutVars>
          <dgm:bulletEnabled val="1"/>
        </dgm:presLayoutVars>
      </dgm:prSet>
      <dgm:spPr/>
    </dgm:pt>
  </dgm:ptLst>
  <dgm:cxnLst>
    <dgm:cxn modelId="{7DDBC802-B119-4DD9-A2A2-C4659CD3A3B2}" srcId="{DBFCD73A-F20D-4D3A-B027-673858721711}" destId="{AD320E5F-DEC4-4D7A-B78E-DF963B7BA538}" srcOrd="0" destOrd="0" parTransId="{3A4F23AB-64EE-4BAF-BC62-61329A7586DE}" sibTransId="{9DA01F26-4EE4-44ED-AF63-ACB1EF774424}"/>
    <dgm:cxn modelId="{332E8212-89B8-4633-8B9E-D8EDC0569014}" type="presOf" srcId="{89DAF047-4303-48CB-8417-6CD43A909A41}" destId="{73E31454-F9E0-4496-AA8C-4393C35183CB}" srcOrd="1" destOrd="0" presId="urn:microsoft.com/office/officeart/2016/7/layout/RepeatingBendingProcessNew"/>
    <dgm:cxn modelId="{456F1C13-A147-4201-9206-33C218170909}" type="presOf" srcId="{F683F576-1B49-4E4C-9667-E27B9661D528}" destId="{8776BD2A-1844-4DC1-B776-D2EFEBB07E1F}" srcOrd="0" destOrd="0" presId="urn:microsoft.com/office/officeart/2016/7/layout/RepeatingBendingProcessNew"/>
    <dgm:cxn modelId="{F1292C17-6002-4A5E-9A27-3DCFA6C4835D}" type="presOf" srcId="{AD320E5F-DEC4-4D7A-B78E-DF963B7BA538}" destId="{0DF53616-95BB-439F-B256-F7B33EB32639}" srcOrd="0" destOrd="0" presId="urn:microsoft.com/office/officeart/2016/7/layout/RepeatingBendingProcessNew"/>
    <dgm:cxn modelId="{0602AF17-7008-4830-B61A-E92908AF70EE}" type="presOf" srcId="{89DAF047-4303-48CB-8417-6CD43A909A41}" destId="{A8244676-5423-45D8-9675-CFAA005665AF}" srcOrd="0" destOrd="0" presId="urn:microsoft.com/office/officeart/2016/7/layout/RepeatingBendingProcessNew"/>
    <dgm:cxn modelId="{B8799E2C-E745-42CA-875A-A628A8873625}" srcId="{DBFCD73A-F20D-4D3A-B027-673858721711}" destId="{A62EBB88-685B-4436-9045-0A4E4D5B4D20}" srcOrd="4" destOrd="0" parTransId="{5635B609-78BB-476D-A856-BE511E4ADBB7}" sibTransId="{A82CE954-7B9A-4F61-BBDA-DE0FFA3D5469}"/>
    <dgm:cxn modelId="{1A444A5B-986C-42D2-B8EB-493A6F780C38}" type="presOf" srcId="{B6BF9B72-09B1-45E6-8F44-6805C18F8D61}" destId="{0F2F8C1E-C2B6-4C87-BE95-98C6839849DF}" srcOrd="0" destOrd="0" presId="urn:microsoft.com/office/officeart/2016/7/layout/RepeatingBendingProcessNew"/>
    <dgm:cxn modelId="{EC8C0B42-3ACC-4459-86F4-5BC49F7AB09B}" type="presOf" srcId="{A62EBB88-685B-4436-9045-0A4E4D5B4D20}" destId="{6FB7EFCD-A31F-4C79-93DB-BD12D84AA061}" srcOrd="0" destOrd="0" presId="urn:microsoft.com/office/officeart/2016/7/layout/RepeatingBendingProcessNew"/>
    <dgm:cxn modelId="{0417C469-AD9E-434E-80E0-DEA505A86D6A}" srcId="{DBFCD73A-F20D-4D3A-B027-673858721711}" destId="{AC967131-179E-4692-A367-C19D39E55088}" srcOrd="5" destOrd="0" parTransId="{15D4E127-BD51-4819-9291-6C91AFF4F8C3}" sibTransId="{A038287E-30C0-484C-9755-F759A5B00872}"/>
    <dgm:cxn modelId="{0CA30E81-963D-4E9F-A956-2B0A800542C8}" type="presOf" srcId="{2C4B4BC1-7396-42E5-BD47-DEEB282597CD}" destId="{91C5A33F-177D-411F-98A2-5CA7C3492C3C}" srcOrd="1" destOrd="0" presId="urn:microsoft.com/office/officeart/2016/7/layout/RepeatingBendingProcessNew"/>
    <dgm:cxn modelId="{02D54D8C-02BD-4C32-A433-FC47390B24AE}" type="presOf" srcId="{9DA01F26-4EE4-44ED-AF63-ACB1EF774424}" destId="{56A42222-B6E4-4DC3-87C9-68EF7C15FF5B}" srcOrd="0" destOrd="0" presId="urn:microsoft.com/office/officeart/2016/7/layout/RepeatingBendingProcessNew"/>
    <dgm:cxn modelId="{3D8019A1-1151-4CCD-B554-3CCC356D0926}" type="presOf" srcId="{2C4B4BC1-7396-42E5-BD47-DEEB282597CD}" destId="{6007780A-70DA-4E77-BCFF-365345587774}" srcOrd="0" destOrd="0" presId="urn:microsoft.com/office/officeart/2016/7/layout/RepeatingBendingProcessNew"/>
    <dgm:cxn modelId="{F93959A2-6636-481A-BD6E-C75BF5FE13C9}" type="presOf" srcId="{AC967131-179E-4692-A367-C19D39E55088}" destId="{C744CD42-5476-4906-84E1-2BC94FEB161E}" srcOrd="0" destOrd="0" presId="urn:microsoft.com/office/officeart/2016/7/layout/RepeatingBendingProcessNew"/>
    <dgm:cxn modelId="{104F3FA6-27A9-43C3-BED6-793EB128CB47}" type="presOf" srcId="{ACFA2275-AFB6-4627-98D6-EFF32DC74EC6}" destId="{8455BD90-2905-4238-B3CA-FCBFF913CC31}" srcOrd="0" destOrd="0" presId="urn:microsoft.com/office/officeart/2016/7/layout/RepeatingBendingProcessNew"/>
    <dgm:cxn modelId="{C0E410AB-8857-4BF6-8CB7-E9694231864F}" srcId="{DBFCD73A-F20D-4D3A-B027-673858721711}" destId="{A5729248-B7A6-4B9E-8071-0AD1FCA9DEBC}" srcOrd="1" destOrd="0" parTransId="{2C4A8D81-F820-4658-9F0B-61855A04407F}" sibTransId="{2C4B4BC1-7396-42E5-BD47-DEEB282597CD}"/>
    <dgm:cxn modelId="{477744B5-FC2D-447D-9D9B-C72EC00FA3A8}" type="presOf" srcId="{B6BF9B72-09B1-45E6-8F44-6805C18F8D61}" destId="{80E184DD-7FFB-4627-B0A4-1C734C216F8F}" srcOrd="1" destOrd="0" presId="urn:microsoft.com/office/officeart/2016/7/layout/RepeatingBendingProcessNew"/>
    <dgm:cxn modelId="{BFDCBEC2-E5EA-4E0E-AB8A-E7CAD3F4651F}" srcId="{DBFCD73A-F20D-4D3A-B027-673858721711}" destId="{F683F576-1B49-4E4C-9667-E27B9661D528}" srcOrd="3" destOrd="0" parTransId="{AE64E25E-2604-46DA-A875-19AA3C2EA302}" sibTransId="{89DAF047-4303-48CB-8417-6CD43A909A41}"/>
    <dgm:cxn modelId="{C149EDC3-28F0-4FBA-AD4D-CAD33DE434E5}" type="presOf" srcId="{DBFCD73A-F20D-4D3A-B027-673858721711}" destId="{D6C35F28-3F14-4063-9538-ACFEC720CB87}" srcOrd="0" destOrd="0" presId="urn:microsoft.com/office/officeart/2016/7/layout/RepeatingBendingProcessNew"/>
    <dgm:cxn modelId="{88F843C7-6DA1-4FEC-A031-C4AE4481802D}" type="presOf" srcId="{A82CE954-7B9A-4F61-BBDA-DE0FFA3D5469}" destId="{EC68B256-D680-4FBA-A057-B84668B06DDF}" srcOrd="0" destOrd="0" presId="urn:microsoft.com/office/officeart/2016/7/layout/RepeatingBendingProcessNew"/>
    <dgm:cxn modelId="{3CFFDFC7-4171-4CEF-82D1-7B3347D756D5}" type="presOf" srcId="{A82CE954-7B9A-4F61-BBDA-DE0FFA3D5469}" destId="{F0B04FF9-FA57-480F-9632-63D4C62C26DF}" srcOrd="1" destOrd="0" presId="urn:microsoft.com/office/officeart/2016/7/layout/RepeatingBendingProcessNew"/>
    <dgm:cxn modelId="{E325A1CA-83E8-4C61-8DCB-34EDA0E6CB4F}" type="presOf" srcId="{9DA01F26-4EE4-44ED-AF63-ACB1EF774424}" destId="{4E855451-4993-4ED1-B9EF-5073D620DA57}" srcOrd="1" destOrd="0" presId="urn:microsoft.com/office/officeart/2016/7/layout/RepeatingBendingProcessNew"/>
    <dgm:cxn modelId="{EB3C20FA-AC8D-4523-A82D-BD95B0B4E6B2}" srcId="{DBFCD73A-F20D-4D3A-B027-673858721711}" destId="{ACFA2275-AFB6-4627-98D6-EFF32DC74EC6}" srcOrd="2" destOrd="0" parTransId="{C3DAA3FD-DB51-4951-B3BC-18FADB36A531}" sibTransId="{B6BF9B72-09B1-45E6-8F44-6805C18F8D61}"/>
    <dgm:cxn modelId="{20F262FF-1818-4DE7-9253-7E7E4C97C447}" type="presOf" srcId="{A5729248-B7A6-4B9E-8071-0AD1FCA9DEBC}" destId="{A02DB44F-D525-4D82-85C9-3943E835B54B}" srcOrd="0" destOrd="0" presId="urn:microsoft.com/office/officeart/2016/7/layout/RepeatingBendingProcessNew"/>
    <dgm:cxn modelId="{B6A29C06-FE6F-4173-B7FA-4165BCF91E51}" type="presParOf" srcId="{D6C35F28-3F14-4063-9538-ACFEC720CB87}" destId="{0DF53616-95BB-439F-B256-F7B33EB32639}" srcOrd="0" destOrd="0" presId="urn:microsoft.com/office/officeart/2016/7/layout/RepeatingBendingProcessNew"/>
    <dgm:cxn modelId="{C4438CD5-9D51-4DBB-B916-A94177A153D2}" type="presParOf" srcId="{D6C35F28-3F14-4063-9538-ACFEC720CB87}" destId="{56A42222-B6E4-4DC3-87C9-68EF7C15FF5B}" srcOrd="1" destOrd="0" presId="urn:microsoft.com/office/officeart/2016/7/layout/RepeatingBendingProcessNew"/>
    <dgm:cxn modelId="{F26F3BB9-052C-496C-82CF-69C5D5B69B42}" type="presParOf" srcId="{56A42222-B6E4-4DC3-87C9-68EF7C15FF5B}" destId="{4E855451-4993-4ED1-B9EF-5073D620DA57}" srcOrd="0" destOrd="0" presId="urn:microsoft.com/office/officeart/2016/7/layout/RepeatingBendingProcessNew"/>
    <dgm:cxn modelId="{62233775-0753-4DF7-894B-28C7D514CAB6}" type="presParOf" srcId="{D6C35F28-3F14-4063-9538-ACFEC720CB87}" destId="{A02DB44F-D525-4D82-85C9-3943E835B54B}" srcOrd="2" destOrd="0" presId="urn:microsoft.com/office/officeart/2016/7/layout/RepeatingBendingProcessNew"/>
    <dgm:cxn modelId="{45D1B19C-D7E1-473D-B40E-77CCD035FA74}" type="presParOf" srcId="{D6C35F28-3F14-4063-9538-ACFEC720CB87}" destId="{6007780A-70DA-4E77-BCFF-365345587774}" srcOrd="3" destOrd="0" presId="urn:microsoft.com/office/officeart/2016/7/layout/RepeatingBendingProcessNew"/>
    <dgm:cxn modelId="{4155D8EF-0F51-45F8-833A-9EB7C290B69D}" type="presParOf" srcId="{6007780A-70DA-4E77-BCFF-365345587774}" destId="{91C5A33F-177D-411F-98A2-5CA7C3492C3C}" srcOrd="0" destOrd="0" presId="urn:microsoft.com/office/officeart/2016/7/layout/RepeatingBendingProcessNew"/>
    <dgm:cxn modelId="{14C54CEE-93F7-4AA6-9C4F-5C29CAB6D946}" type="presParOf" srcId="{D6C35F28-3F14-4063-9538-ACFEC720CB87}" destId="{8455BD90-2905-4238-B3CA-FCBFF913CC31}" srcOrd="4" destOrd="0" presId="urn:microsoft.com/office/officeart/2016/7/layout/RepeatingBendingProcessNew"/>
    <dgm:cxn modelId="{9F181A93-455A-4BB4-8F48-5491AA12852F}" type="presParOf" srcId="{D6C35F28-3F14-4063-9538-ACFEC720CB87}" destId="{0F2F8C1E-C2B6-4C87-BE95-98C6839849DF}" srcOrd="5" destOrd="0" presId="urn:microsoft.com/office/officeart/2016/7/layout/RepeatingBendingProcessNew"/>
    <dgm:cxn modelId="{72DB2F72-3F74-4F1A-9726-0A1925756124}" type="presParOf" srcId="{0F2F8C1E-C2B6-4C87-BE95-98C6839849DF}" destId="{80E184DD-7FFB-4627-B0A4-1C734C216F8F}" srcOrd="0" destOrd="0" presId="urn:microsoft.com/office/officeart/2016/7/layout/RepeatingBendingProcessNew"/>
    <dgm:cxn modelId="{D88ABBDC-4B36-468A-8F89-019072ABBFC0}" type="presParOf" srcId="{D6C35F28-3F14-4063-9538-ACFEC720CB87}" destId="{8776BD2A-1844-4DC1-B776-D2EFEBB07E1F}" srcOrd="6" destOrd="0" presId="urn:microsoft.com/office/officeart/2016/7/layout/RepeatingBendingProcessNew"/>
    <dgm:cxn modelId="{A8CD7482-FC1C-4199-AD1A-BD8A0CD9FC15}" type="presParOf" srcId="{D6C35F28-3F14-4063-9538-ACFEC720CB87}" destId="{A8244676-5423-45D8-9675-CFAA005665AF}" srcOrd="7" destOrd="0" presId="urn:microsoft.com/office/officeart/2016/7/layout/RepeatingBendingProcessNew"/>
    <dgm:cxn modelId="{33F9FEF8-D786-4CA2-ACE1-82DB2E1BE88B}" type="presParOf" srcId="{A8244676-5423-45D8-9675-CFAA005665AF}" destId="{73E31454-F9E0-4496-AA8C-4393C35183CB}" srcOrd="0" destOrd="0" presId="urn:microsoft.com/office/officeart/2016/7/layout/RepeatingBendingProcessNew"/>
    <dgm:cxn modelId="{EFC9380E-4266-4A11-8249-12ADBDF77352}" type="presParOf" srcId="{D6C35F28-3F14-4063-9538-ACFEC720CB87}" destId="{6FB7EFCD-A31F-4C79-93DB-BD12D84AA061}" srcOrd="8" destOrd="0" presId="urn:microsoft.com/office/officeart/2016/7/layout/RepeatingBendingProcessNew"/>
    <dgm:cxn modelId="{A15D82BF-C3B5-4A21-B6C1-2653B1E46C65}" type="presParOf" srcId="{D6C35F28-3F14-4063-9538-ACFEC720CB87}" destId="{EC68B256-D680-4FBA-A057-B84668B06DDF}" srcOrd="9" destOrd="0" presId="urn:microsoft.com/office/officeart/2016/7/layout/RepeatingBendingProcessNew"/>
    <dgm:cxn modelId="{FD2B730B-E640-4B0E-BBCF-B21FE4651506}" type="presParOf" srcId="{EC68B256-D680-4FBA-A057-B84668B06DDF}" destId="{F0B04FF9-FA57-480F-9632-63D4C62C26DF}" srcOrd="0" destOrd="0" presId="urn:microsoft.com/office/officeart/2016/7/layout/RepeatingBendingProcessNew"/>
    <dgm:cxn modelId="{443ABCE7-A697-4048-B3B6-E05D5FCE73E9}" type="presParOf" srcId="{D6C35F28-3F14-4063-9538-ACFEC720CB87}" destId="{C744CD42-5476-4906-84E1-2BC94FEB161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42222-B6E4-4DC3-87C9-68EF7C15FF5B}">
      <dsp:nvSpPr>
        <dsp:cNvPr id="0" name=""/>
        <dsp:cNvSpPr/>
      </dsp:nvSpPr>
      <dsp:spPr>
        <a:xfrm>
          <a:off x="2222047" y="537919"/>
          <a:ext cx="4167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714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19221" y="581403"/>
        <a:ext cx="22365" cy="4473"/>
      </dsp:txXfrm>
    </dsp:sp>
    <dsp:sp modelId="{0DF53616-95BB-439F-B256-F7B33EB32639}">
      <dsp:nvSpPr>
        <dsp:cNvPr id="0" name=""/>
        <dsp:cNvSpPr/>
      </dsp:nvSpPr>
      <dsp:spPr>
        <a:xfrm>
          <a:off x="279001" y="186"/>
          <a:ext cx="1944845" cy="116690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99" tIns="100033" rIns="95299" bIns="1000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Find the Key mathematical word.</a:t>
          </a:r>
        </a:p>
      </dsp:txBody>
      <dsp:txXfrm>
        <a:off x="279001" y="186"/>
        <a:ext cx="1944845" cy="1166907"/>
      </dsp:txXfrm>
    </dsp:sp>
    <dsp:sp modelId="{6007780A-70DA-4E77-BCFF-365345587774}">
      <dsp:nvSpPr>
        <dsp:cNvPr id="0" name=""/>
        <dsp:cNvSpPr/>
      </dsp:nvSpPr>
      <dsp:spPr>
        <a:xfrm>
          <a:off x="4614207" y="537919"/>
          <a:ext cx="4167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714" y="45720"/>
              </a:lnTo>
            </a:path>
          </a:pathLst>
        </a:custGeom>
        <a:noFill/>
        <a:ln w="9525" cap="flat" cmpd="sng" algn="ctr">
          <a:solidFill>
            <a:schemeClr val="accent5">
              <a:hueOff val="248291"/>
              <a:satOff val="144"/>
              <a:lumOff val="142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811382" y="581403"/>
        <a:ext cx="22365" cy="4473"/>
      </dsp:txXfrm>
    </dsp:sp>
    <dsp:sp modelId="{A02DB44F-D525-4D82-85C9-3943E835B54B}">
      <dsp:nvSpPr>
        <dsp:cNvPr id="0" name=""/>
        <dsp:cNvSpPr/>
      </dsp:nvSpPr>
      <dsp:spPr>
        <a:xfrm>
          <a:off x="2671161" y="186"/>
          <a:ext cx="1944845" cy="116690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198633"/>
                <a:satOff val="115"/>
                <a:lumOff val="1137"/>
                <a:alphaOff val="0"/>
                <a:shade val="74000"/>
                <a:satMod val="130000"/>
                <a:lumMod val="90000"/>
              </a:schemeClr>
              <a:schemeClr val="accent5">
                <a:hueOff val="198633"/>
                <a:satOff val="115"/>
                <a:lumOff val="1137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99" tIns="100033" rIns="95299" bIns="1000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Solve the problem.</a:t>
          </a:r>
        </a:p>
      </dsp:txBody>
      <dsp:txXfrm>
        <a:off x="2671161" y="186"/>
        <a:ext cx="1944845" cy="1166907"/>
      </dsp:txXfrm>
    </dsp:sp>
    <dsp:sp modelId="{0F2F8C1E-C2B6-4C87-BE95-98C6839849DF}">
      <dsp:nvSpPr>
        <dsp:cNvPr id="0" name=""/>
        <dsp:cNvSpPr/>
      </dsp:nvSpPr>
      <dsp:spPr>
        <a:xfrm>
          <a:off x="7006368" y="537919"/>
          <a:ext cx="4167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714" y="45720"/>
              </a:lnTo>
            </a:path>
          </a:pathLst>
        </a:custGeom>
        <a:noFill/>
        <a:ln w="9525" cap="flat" cmpd="sng" algn="ctr">
          <a:solidFill>
            <a:schemeClr val="accent5">
              <a:hueOff val="496582"/>
              <a:satOff val="288"/>
              <a:lumOff val="284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203542" y="581403"/>
        <a:ext cx="22365" cy="4473"/>
      </dsp:txXfrm>
    </dsp:sp>
    <dsp:sp modelId="{8455BD90-2905-4238-B3CA-FCBFF913CC31}">
      <dsp:nvSpPr>
        <dsp:cNvPr id="0" name=""/>
        <dsp:cNvSpPr/>
      </dsp:nvSpPr>
      <dsp:spPr>
        <a:xfrm>
          <a:off x="5063322" y="186"/>
          <a:ext cx="1944845" cy="116690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397266"/>
                <a:satOff val="230"/>
                <a:lumOff val="2274"/>
                <a:alphaOff val="0"/>
                <a:shade val="74000"/>
                <a:satMod val="130000"/>
                <a:lumMod val="90000"/>
              </a:schemeClr>
              <a:schemeClr val="accent5">
                <a:hueOff val="397266"/>
                <a:satOff val="230"/>
                <a:lumOff val="2274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99" tIns="100033" rIns="95299" bIns="1000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Select the correct answer.</a:t>
          </a:r>
        </a:p>
      </dsp:txBody>
      <dsp:txXfrm>
        <a:off x="5063322" y="186"/>
        <a:ext cx="1944845" cy="1166907"/>
      </dsp:txXfrm>
    </dsp:sp>
    <dsp:sp modelId="{A8244676-5423-45D8-9675-CFAA005665AF}">
      <dsp:nvSpPr>
        <dsp:cNvPr id="0" name=""/>
        <dsp:cNvSpPr/>
      </dsp:nvSpPr>
      <dsp:spPr>
        <a:xfrm>
          <a:off x="1251424" y="1165293"/>
          <a:ext cx="7176481" cy="416714"/>
        </a:xfrm>
        <a:custGeom>
          <a:avLst/>
          <a:gdLst/>
          <a:ahLst/>
          <a:cxnLst/>
          <a:rect l="0" t="0" r="0" b="0"/>
          <a:pathLst>
            <a:path>
              <a:moveTo>
                <a:pt x="7176481" y="0"/>
              </a:moveTo>
              <a:lnTo>
                <a:pt x="7176481" y="225457"/>
              </a:lnTo>
              <a:lnTo>
                <a:pt x="0" y="225457"/>
              </a:lnTo>
              <a:lnTo>
                <a:pt x="0" y="416714"/>
              </a:lnTo>
            </a:path>
          </a:pathLst>
        </a:custGeom>
        <a:noFill/>
        <a:ln w="9525" cap="flat" cmpd="sng" algn="ctr">
          <a:solidFill>
            <a:schemeClr val="accent5">
              <a:hueOff val="744874"/>
              <a:satOff val="432"/>
              <a:lumOff val="426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59904" y="1371414"/>
        <a:ext cx="359520" cy="4473"/>
      </dsp:txXfrm>
    </dsp:sp>
    <dsp:sp modelId="{8776BD2A-1844-4DC1-B776-D2EFEBB07E1F}">
      <dsp:nvSpPr>
        <dsp:cNvPr id="0" name=""/>
        <dsp:cNvSpPr/>
      </dsp:nvSpPr>
      <dsp:spPr>
        <a:xfrm>
          <a:off x="7455482" y="186"/>
          <a:ext cx="1944845" cy="116690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595899"/>
                <a:satOff val="346"/>
                <a:lumOff val="3412"/>
                <a:alphaOff val="0"/>
                <a:shade val="74000"/>
                <a:satMod val="130000"/>
                <a:lumMod val="90000"/>
              </a:schemeClr>
              <a:schemeClr val="accent5">
                <a:hueOff val="595899"/>
                <a:satOff val="346"/>
                <a:lumOff val="3412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99" tIns="100033" rIns="95299" bIns="1000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Is it; A     B     C   or D?</a:t>
          </a:r>
        </a:p>
      </dsp:txBody>
      <dsp:txXfrm>
        <a:off x="7455482" y="186"/>
        <a:ext cx="1944845" cy="1166907"/>
      </dsp:txXfrm>
    </dsp:sp>
    <dsp:sp modelId="{EC68B256-D680-4FBA-A057-B84668B06DDF}">
      <dsp:nvSpPr>
        <dsp:cNvPr id="0" name=""/>
        <dsp:cNvSpPr/>
      </dsp:nvSpPr>
      <dsp:spPr>
        <a:xfrm>
          <a:off x="2222047" y="2152142"/>
          <a:ext cx="4167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714" y="45720"/>
              </a:lnTo>
            </a:path>
          </a:pathLst>
        </a:custGeom>
        <a:noFill/>
        <a:ln w="9525" cap="flat" cmpd="sng" algn="ctr">
          <a:solidFill>
            <a:schemeClr val="accent5">
              <a:hueOff val="993165"/>
              <a:satOff val="576"/>
              <a:lumOff val="5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419221" y="2195625"/>
        <a:ext cx="22365" cy="4473"/>
      </dsp:txXfrm>
    </dsp:sp>
    <dsp:sp modelId="{6FB7EFCD-A31F-4C79-93DB-BD12D84AA061}">
      <dsp:nvSpPr>
        <dsp:cNvPr id="0" name=""/>
        <dsp:cNvSpPr/>
      </dsp:nvSpPr>
      <dsp:spPr>
        <a:xfrm>
          <a:off x="279001" y="1614408"/>
          <a:ext cx="1944845" cy="116690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794532"/>
                <a:satOff val="461"/>
                <a:lumOff val="4549"/>
                <a:alphaOff val="0"/>
                <a:shade val="74000"/>
                <a:satMod val="130000"/>
                <a:lumMod val="90000"/>
              </a:schemeClr>
              <a:schemeClr val="accent5">
                <a:hueOff val="794532"/>
                <a:satOff val="461"/>
                <a:lumOff val="4549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99" tIns="100033" rIns="95299" bIns="1000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Record your letter.</a:t>
          </a:r>
        </a:p>
      </dsp:txBody>
      <dsp:txXfrm>
        <a:off x="279001" y="1614408"/>
        <a:ext cx="1944845" cy="1166907"/>
      </dsp:txXfrm>
    </dsp:sp>
    <dsp:sp modelId="{C744CD42-5476-4906-84E1-2BC94FEB161E}">
      <dsp:nvSpPr>
        <dsp:cNvPr id="0" name=""/>
        <dsp:cNvSpPr/>
      </dsp:nvSpPr>
      <dsp:spPr>
        <a:xfrm>
          <a:off x="2671161" y="1614408"/>
          <a:ext cx="1944845" cy="116690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993165"/>
                <a:satOff val="576"/>
                <a:lumOff val="5686"/>
                <a:alphaOff val="0"/>
                <a:shade val="74000"/>
                <a:satMod val="130000"/>
                <a:lumMod val="90000"/>
              </a:schemeClr>
              <a:schemeClr val="accent5">
                <a:hueOff val="993165"/>
                <a:satOff val="576"/>
                <a:lumOff val="5686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99" tIns="100033" rIns="95299" bIns="1000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Extension: Can you and your group make a word problem with the objects at each station?</a:t>
          </a:r>
        </a:p>
      </dsp:txBody>
      <dsp:txXfrm>
        <a:off x="2671161" y="1614408"/>
        <a:ext cx="1944845" cy="1166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3FCE02C-6EC6-4E09-BC2C-9FDED4DE236E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55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552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711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016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8881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9361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2242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1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91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65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7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04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6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39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1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205CAA-4E5A-4223-BD55-C5D2841AC9EF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3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A2184-037F-FED2-1F38-2F289980B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9131" y="1684870"/>
            <a:ext cx="6815669" cy="1515533"/>
          </a:xfrm>
        </p:spPr>
        <p:txBody>
          <a:bodyPr/>
          <a:lstStyle/>
          <a:p>
            <a:r>
              <a:rPr lang="en-GB" dirty="0"/>
              <a:t>Word Problems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D2627-AFFD-C7FE-B830-BA33C2E27D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Outdoor group work </a:t>
            </a:r>
          </a:p>
        </p:txBody>
      </p:sp>
    </p:spTree>
    <p:extLst>
      <p:ext uri="{BB962C8B-B14F-4D97-AF65-F5344CB8AC3E}">
        <p14:creationId xmlns:p14="http://schemas.microsoft.com/office/powerpoint/2010/main" val="1002663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6EA8DA-8673-B44E-7ABF-9A823C59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Self-evaluation about the lesson.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 descr="A white paper with many notes on it&#10;&#10;AI-generated content may be incorrect.">
            <a:extLst>
              <a:ext uri="{FF2B5EF4-FFF2-40B4-BE49-F238E27FC236}">
                <a16:creationId xmlns:a16="http://schemas.microsoft.com/office/drawing/2014/main" id="{58503D0A-ADD8-7B2A-BA87-1DD0B4FE71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43" r="37133"/>
          <a:stretch>
            <a:fillRect/>
          </a:stretch>
        </p:blipFill>
        <p:spPr>
          <a:xfrm rot="5400000">
            <a:off x="2122681" y="700209"/>
            <a:ext cx="3858780" cy="5278777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23" descr="A white board with several sticky notes&#10;&#10;AI-generated content may be incorrect.">
            <a:extLst>
              <a:ext uri="{FF2B5EF4-FFF2-40B4-BE49-F238E27FC236}">
                <a16:creationId xmlns:a16="http://schemas.microsoft.com/office/drawing/2014/main" id="{45F626BC-9CF5-BB71-6EF6-AFAAA60E7D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 rot="5400000">
            <a:off x="7558088" y="2972991"/>
            <a:ext cx="3317875" cy="2488406"/>
          </a:xfrm>
        </p:spPr>
      </p:pic>
    </p:spTree>
    <p:extLst>
      <p:ext uri="{BB962C8B-B14F-4D97-AF65-F5344CB8AC3E}">
        <p14:creationId xmlns:p14="http://schemas.microsoft.com/office/powerpoint/2010/main" val="212803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DF6C9-CEDA-B396-5B3C-DFAEF987C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WALT: </a:t>
            </a:r>
            <a:r>
              <a:rPr lang="en-GB" sz="6000" dirty="0"/>
              <a:t>solve word problems in groups</a:t>
            </a:r>
            <a:r>
              <a:rPr lang="en-GB" sz="6000" cap="none" dirty="0"/>
              <a:t>.</a:t>
            </a:r>
            <a:endParaRPr lang="en-GB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20E38-E589-C4C9-D8AC-1804BF9BC5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14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B024C6-3163-CBB5-C862-0EE05179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8" y="982132"/>
            <a:ext cx="4094017" cy="4556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fontAlgn="base">
              <a:lnSpc>
                <a:spcPct val="90000"/>
              </a:lnSpc>
            </a:pPr>
            <a:r>
              <a:rPr lang="en-US" sz="2800" dirty="0">
                <a:solidFill>
                  <a:srgbClr val="262626"/>
                </a:solidFill>
              </a:rPr>
              <a:t>Mixed ability groups. Encourage children to use the space on the page to select mathematical language and answer sums and then select correct multiple-choice answer on answer sheet. 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Teacher and classroom assistant circulate and take photographs of pupils completing the activity.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083E9-F071-2021-F5A0-A2F69C20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7528" y="4076944"/>
            <a:ext cx="4094017" cy="16796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100" kern="1200" cap="none" spc="80" baseline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 group of girls in school uniforms&#10;&#10;AI-generated content may be incorrect.">
            <a:extLst>
              <a:ext uri="{FF2B5EF4-FFF2-40B4-BE49-F238E27FC236}">
                <a16:creationId xmlns:a16="http://schemas.microsoft.com/office/drawing/2014/main" id="{AFFA797E-89BD-BEAF-4ADB-7FCD43A63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06533" y="1593847"/>
            <a:ext cx="4893735" cy="367030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0572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C93797FD-7F0A-483E-966E-7FE88F8D8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4299858-315B-4242-A342-32FD05E4D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783D501-1479-4FE1-A62C-B9C862498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53C2CCF-3504-410A-A978-9BCC7D29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AA77E-0BD7-413F-9123-2CDF296BA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DB3BAEE-5BE4-4B17-A2DA-B334759C4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1DEBC39A-B858-4A8F-8C57-8B8FC7119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23242D4-46D0-4E6B-918E-6C98A6484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11218182" cy="588329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D49F8FF-8A89-456E-BAEE-67E3A2D78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F6DA0-486E-2B08-2427-5FED7FAD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4564524"/>
            <a:ext cx="9601196" cy="12851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262626"/>
                </a:solidFill>
              </a:rPr>
              <a:t>5 questions – 4 multiple choice answers!</a:t>
            </a:r>
            <a:br>
              <a:rPr lang="en-US" sz="4100">
                <a:solidFill>
                  <a:srgbClr val="262626"/>
                </a:solidFill>
              </a:rPr>
            </a:br>
            <a:endParaRPr lang="en-US" sz="4100">
              <a:solidFill>
                <a:srgbClr val="262626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AC56419-512E-40E0-9371-A35F07B02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21280" y="4530873"/>
            <a:ext cx="694944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4448A61-5E7B-4711-C9B7-AC20B8472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568394"/>
              </p:ext>
            </p:extLst>
          </p:nvPr>
        </p:nvGraphicFramePr>
        <p:xfrm>
          <a:off x="1251479" y="1270754"/>
          <a:ext cx="9679330" cy="278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98302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24310D-064D-7111-FD38-05591C60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/>
              <a:t>Lots of excitement and discussion! Getting ready, understanding the instructions before we head outside!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D33652D9-AB04-E89F-160A-49D40BA13B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9463" r="35713"/>
          <a:stretch>
            <a:fillRect/>
          </a:stretch>
        </p:blipFill>
        <p:spPr>
          <a:xfrm rot="5400000">
            <a:off x="2122681" y="700209"/>
            <a:ext cx="3858780" cy="5278777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21" descr="A child standing in front of a board&#10;&#10;AI-generated content may be incorrect.">
            <a:extLst>
              <a:ext uri="{FF2B5EF4-FFF2-40B4-BE49-F238E27FC236}">
                <a16:creationId xmlns:a16="http://schemas.microsoft.com/office/drawing/2014/main" id="{657A20FE-A5A3-2E42-17F7-6AF9181468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 rot="5400000">
            <a:off x="7558088" y="2972991"/>
            <a:ext cx="3317875" cy="2488406"/>
          </a:xfrm>
        </p:spPr>
      </p:pic>
    </p:spTree>
    <p:extLst>
      <p:ext uri="{BB962C8B-B14F-4D97-AF65-F5344CB8AC3E}">
        <p14:creationId xmlns:p14="http://schemas.microsoft.com/office/powerpoint/2010/main" val="1763652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617B5E7-82EF-4F98-88F9-C0D5A5E8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A38C96-883D-497B-8F5D-D7E435243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488A02-ECF8-47A5-806C-8CDF9935E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566D3B-3450-407D-9C9E-622BF0D97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FE625F-F961-4FE5-95C8-0AE28A5D5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4A39E9-7329-429E-AA37-598874587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A2AAA7B-DD5A-486B-B28F-F19588315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B99B21-A649-42D2-BB86-486C2E73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631EEB-EF96-4032-8B47-62220C131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0B37569-6E3D-4B34-AD3E-0FC79D7CB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3A0A741-DE46-43B7-A732-2C6D71E7B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FB4AD13-112F-436E-9596-F7557110C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5C6056-60CD-BD5D-5DFB-27659C00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Outside and ready to go!.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6D98D9-A8AD-432E-BD4E-FF800124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Content Placeholder 34" descr="A group of children in school uniforms&#10;&#10;AI-generated content may be incorrect.">
            <a:extLst>
              <a:ext uri="{FF2B5EF4-FFF2-40B4-BE49-F238E27FC236}">
                <a16:creationId xmlns:a16="http://schemas.microsoft.com/office/drawing/2014/main" id="{7C405F93-8ED5-C7B9-B966-7D5EFD3396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144977" y="2557463"/>
            <a:ext cx="4423833" cy="3317875"/>
          </a:xfrm>
        </p:spPr>
      </p:pic>
      <p:pic>
        <p:nvPicPr>
          <p:cNvPr id="11" name="Content Placeholder 10" descr="A group of children playing with colorful circles on the ground&#10;&#10;AI-generated content may be incorrect.">
            <a:extLst>
              <a:ext uri="{FF2B5EF4-FFF2-40B4-BE49-F238E27FC236}">
                <a16:creationId xmlns:a16="http://schemas.microsoft.com/office/drawing/2014/main" id="{797726AE-7A86-3EE5-492A-50D3CB880C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3" b="2952"/>
          <a:stretch>
            <a:fillRect/>
          </a:stretch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13" name="Content Placeholder 12" descr="A group of children standing next to a fence&#10;&#10;AI-generated content may be incorrect.">
            <a:extLst>
              <a:ext uri="{FF2B5EF4-FFF2-40B4-BE49-F238E27FC236}">
                <a16:creationId xmlns:a16="http://schemas.microsoft.com/office/drawing/2014/main" id="{5C7D22AB-7DE7-38C5-BAF1-3AE92025CA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r="6" b="3088"/>
          <a:stretch>
            <a:fillRect/>
          </a:stretch>
        </p:blipFill>
        <p:spPr>
          <a:xfrm>
            <a:off x="8135453" y="3631646"/>
            <a:ext cx="2843021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68112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7FFF-6FF8-D92E-9082-4B6CD016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60353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Solving and creating word problems. </a:t>
            </a:r>
          </a:p>
        </p:txBody>
      </p:sp>
      <p:pic>
        <p:nvPicPr>
          <p:cNvPr id="11" name="Content Placeholder 10" descr="A child holding a clipboard&#10;&#10;AI-generated content may be incorrect.">
            <a:extLst>
              <a:ext uri="{FF2B5EF4-FFF2-40B4-BE49-F238E27FC236}">
                <a16:creationId xmlns:a16="http://schemas.microsoft.com/office/drawing/2014/main" id="{309F74E3-CDB6-26C1-7A9A-6E9BA6E6B9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13" name="Content Placeholder 12" descr="A group of children playing with colorful circles on the ground&#10;&#10;AI-generated content may be incorrect.">
            <a:extLst>
              <a:ext uri="{FF2B5EF4-FFF2-40B4-BE49-F238E27FC236}">
                <a16:creationId xmlns:a16="http://schemas.microsoft.com/office/drawing/2014/main" id="{5C89227B-58A9-7F84-10E3-9C611F0F2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42757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617B5E7-82EF-4F98-88F9-C0D5A5E8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A38C96-883D-497B-8F5D-D7E435243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B488A02-ECF8-47A5-806C-8CDF9935E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0566D3B-3450-407D-9C9E-622BF0D97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4FE625F-F961-4FE5-95C8-0AE28A5D5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4A39E9-7329-429E-AA37-598874587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21F59AFB-F273-00A9-3FB3-0FC7E89B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Lets see if we guessed the answer correctly by stepping in the correct letter written in chalk.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21" descr="A group of children sitting on the ground&#10;&#10;AI-generated content may be incorrect.">
            <a:extLst>
              <a:ext uri="{FF2B5EF4-FFF2-40B4-BE49-F238E27FC236}">
                <a16:creationId xmlns:a16="http://schemas.microsoft.com/office/drawing/2014/main" id="{8A4F062C-DFB1-4D2D-0645-D4113F622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5400000">
            <a:off x="1792288" y="2972991"/>
            <a:ext cx="3317875" cy="2488406"/>
          </a:xfr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17" descr="A group of children in school uniforms&#10;&#10;AI-generated content may be incorrect.">
            <a:extLst>
              <a:ext uri="{FF2B5EF4-FFF2-40B4-BE49-F238E27FC236}">
                <a16:creationId xmlns:a16="http://schemas.microsoft.com/office/drawing/2014/main" id="{E0D10295-DABC-5CB0-33B4-1652AAC72C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3600" r="21874" b="2"/>
          <a:stretch>
            <a:fillRect/>
          </a:stretch>
        </p:blipFill>
        <p:spPr>
          <a:xfrm rot="5400000">
            <a:off x="8863395" y="813265"/>
            <a:ext cx="2494531" cy="2510350"/>
          </a:xfrm>
          <a:prstGeom prst="rect">
            <a:avLst/>
          </a:prstGeom>
        </p:spPr>
      </p:pic>
      <p:pic>
        <p:nvPicPr>
          <p:cNvPr id="20" name="Content Placeholder 19" descr="A group of children sitting on the ground&#10;&#10;AI-generated content may be incorrect.">
            <a:extLst>
              <a:ext uri="{FF2B5EF4-FFF2-40B4-BE49-F238E27FC236}">
                <a16:creationId xmlns:a16="http://schemas.microsoft.com/office/drawing/2014/main" id="{1E077462-DDA8-61E7-E368-4062998A6C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846" r="52837"/>
          <a:stretch>
            <a:fillRect/>
          </a:stretch>
        </p:blipFill>
        <p:spPr>
          <a:xfrm rot="5400000">
            <a:off x="7486069" y="2061211"/>
            <a:ext cx="2478837" cy="52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children in school uniforms&#10;&#10;AI-generated content may be incorrect.">
            <a:extLst>
              <a:ext uri="{FF2B5EF4-FFF2-40B4-BE49-F238E27FC236}">
                <a16:creationId xmlns:a16="http://schemas.microsoft.com/office/drawing/2014/main" id="{B843E27B-B0BE-6373-622C-C3F5F03F3B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187" b="238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DDB4-1DC7-CCAC-6152-F049EF9A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It was great fun!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FB35C7-6F71-8F04-5108-19D05D061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52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63</TotalTime>
  <Words>170</Words>
  <Application>Microsoft Office PowerPoint</Application>
  <PresentationFormat>Widescreen</PresentationFormat>
  <Paragraphs>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Comic Sans MS</vt:lpstr>
      <vt:lpstr>Garamond</vt:lpstr>
      <vt:lpstr>Organic</vt:lpstr>
      <vt:lpstr>Word Problems</vt:lpstr>
      <vt:lpstr>WALT: solve word problems in groups.</vt:lpstr>
      <vt:lpstr>Mixed ability groups. Encourage children to use the space on the page to select mathematical language and answer sums and then select correct multiple-choice answer on answer sheet.  Teacher and classroom assistant circulate and take photographs of pupils completing the activity. </vt:lpstr>
      <vt:lpstr>5 questions – 4 multiple choice answers! </vt:lpstr>
      <vt:lpstr>Lots of excitement and discussion! Getting ready, understanding the instructions before we head outside!</vt:lpstr>
      <vt:lpstr>Outside and ready to go!.</vt:lpstr>
      <vt:lpstr>Solving and creating word problems. </vt:lpstr>
      <vt:lpstr>Lets see if we guessed the answer correctly by stepping in the correct letter written in chalk.</vt:lpstr>
      <vt:lpstr>It was great fun! </vt:lpstr>
      <vt:lpstr>Self-evaluation about the lesson.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 Finn</dc:creator>
  <cp:lastModifiedBy>J Finn</cp:lastModifiedBy>
  <cp:revision>2</cp:revision>
  <dcterms:created xsi:type="dcterms:W3CDTF">2026-04-28T21:07:21Z</dcterms:created>
  <dcterms:modified xsi:type="dcterms:W3CDTF">2026-04-28T22:16:27Z</dcterms:modified>
</cp:coreProperties>
</file>