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307" r:id="rId5"/>
    <p:sldId id="260" r:id="rId6"/>
    <p:sldId id="306" r:id="rId7"/>
    <p:sldId id="292" r:id="rId8"/>
    <p:sldId id="304" r:id="rId9"/>
    <p:sldId id="262" r:id="rId10"/>
    <p:sldId id="263" r:id="rId11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13"/>
      <p:bold r:id="rId14"/>
      <p:italic r:id="rId15"/>
      <p:boldItalic r:id="rId16"/>
    </p:embeddedFont>
    <p:embeddedFont>
      <p:font typeface="Lucida Sans" panose="020B060203050402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gx0Iotn1c2DpCTI3/GnMzWcVum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34" y="2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1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C667AA72-2FD4-9287-0239-B650B1773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>
            <a:extLst>
              <a:ext uri="{FF2B5EF4-FFF2-40B4-BE49-F238E27FC236}">
                <a16:creationId xmlns:a16="http://schemas.microsoft.com/office/drawing/2014/main" id="{D41CFCF2-5AE8-24B2-51C1-00714F0294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4" name="Google Shape;124;p5:notes">
            <a:extLst>
              <a:ext uri="{FF2B5EF4-FFF2-40B4-BE49-F238E27FC236}">
                <a16:creationId xmlns:a16="http://schemas.microsoft.com/office/drawing/2014/main" id="{5A9DF004-849D-59F8-EAE6-ABB5E61C58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13D3BB12-C1FB-B156-921C-2658EAD02B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3161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3D939B4-DBEE-43ED-6F8F-802764CBE1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64E7F48F-26C8-D13E-17F3-60687E87EF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4E9D4853-C0B4-B6BD-EE0E-67695492D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96368E-402F-432B-BB61-0305FE3EC85E}" type="slidenum">
              <a:rPr lang="en-GB" altLang="en-US" sz="1200" smtClean="0"/>
              <a:pPr/>
              <a:t>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017AD293-0B0B-5F51-5944-CAC5492E26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DCABF3-553D-05D8-F207-30A0336C2A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7A91CEB3-1B2E-1AE6-E092-A6C3CA2CB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BE60AE6-E6CD-4C42-9D76-77EE2F3CD292}" type="slidenum">
              <a:rPr lang="en-GB" altLang="en-US" sz="1200" smtClean="0"/>
              <a:pPr/>
              <a:t>8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cap="none">
                <a:solidFill>
                  <a:srgbClr val="EAD59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2217738" y="-160337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4800"/>
              <a:buFont typeface="Lucida Sans"/>
              <a:buNone/>
              <a:defRPr sz="4800" b="1" cap="none">
                <a:solidFill>
                  <a:srgbClr val="DCC57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4645025" y="1535112"/>
            <a:ext cx="4041775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57200" y="2362200"/>
            <a:ext cx="4040188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4645025" y="2362200"/>
            <a:ext cx="4041775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4DB8A"/>
              </a:buClr>
              <a:buSzPts val="2200"/>
              <a:buFont typeface="Lucida Sans"/>
              <a:buNone/>
              <a:defRPr sz="2200" b="0">
                <a:solidFill>
                  <a:srgbClr val="F4DB8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3008313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61314" algn="l">
              <a:spcBef>
                <a:spcPts val="440"/>
              </a:spcBef>
              <a:spcAft>
                <a:spcPts val="0"/>
              </a:spcAft>
              <a:buSzPts val="2090"/>
              <a:buChar char="🢭"/>
              <a:defRPr sz="22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2000"/>
              <a:buFont typeface="Lucida Sans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1828800" y="1831975"/>
            <a:ext cx="5486400" cy="3962400"/>
          </a:xfrm>
          <a:prstGeom prst="rect">
            <a:avLst/>
          </a:prstGeom>
          <a:solidFill>
            <a:schemeClr val="dk2"/>
          </a:solidFill>
          <a:ln w="444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228600" dir="2700000" sy="90000">
              <a:srgbClr val="000000">
                <a:alpha val="24705"/>
              </a:srgbClr>
            </a:outerShdw>
          </a:effectLst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1828800" y="1166787"/>
            <a:ext cx="54864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89560" algn="l">
              <a:spcBef>
                <a:spcPts val="240"/>
              </a:spcBef>
              <a:spcAft>
                <a:spcPts val="0"/>
              </a:spcAft>
              <a:buSzPts val="960"/>
              <a:buChar char="◼"/>
              <a:defRPr sz="1200"/>
            </a:lvl2pPr>
            <a:lvl3pPr marL="1371600" lvl="2" indent="-288925" algn="l">
              <a:spcBef>
                <a:spcPts val="200"/>
              </a:spcBef>
              <a:spcAft>
                <a:spcPts val="0"/>
              </a:spcAft>
              <a:buSzPts val="950"/>
              <a:buChar char="🢭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SzPts val="900"/>
              <a:buChar char="🢝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SzPts val="900"/>
              <a:buChar char="■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▣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🢭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🢝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992415" y="4818800"/>
            <a:ext cx="7498443" cy="139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OUR FOREST SCHOOL DIARY</a:t>
            </a:r>
            <a:br>
              <a:rPr lang="en-GB" sz="3600" dirty="0"/>
            </a:br>
            <a:r>
              <a:rPr lang="en-GB" sz="3600" dirty="0"/>
              <a:t>Wednesday 4</a:t>
            </a:r>
            <a:r>
              <a:rPr lang="en-GB" sz="3600" baseline="30000" dirty="0"/>
              <a:t>th</a:t>
            </a:r>
            <a:r>
              <a:rPr lang="en-GB" sz="3600" dirty="0"/>
              <a:t> February 2026</a:t>
            </a:r>
            <a:endParaRPr sz="3600"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871AA-676E-DA43-211D-FC541E19360F}"/>
              </a:ext>
            </a:extLst>
          </p:cNvPr>
          <p:cNvSpPr txBox="1"/>
          <p:nvPr/>
        </p:nvSpPr>
        <p:spPr>
          <a:xfrm>
            <a:off x="1333108" y="4201402"/>
            <a:ext cx="7083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Mitchell House Special School</a:t>
            </a:r>
          </a:p>
        </p:txBody>
      </p:sp>
      <p:pic>
        <p:nvPicPr>
          <p:cNvPr id="9" name="Picture 8" descr="A group of people standing behind a tarp&#10;&#10;AI-generated content may be incorrect.">
            <a:extLst>
              <a:ext uri="{FF2B5EF4-FFF2-40B4-BE49-F238E27FC236}">
                <a16:creationId xmlns:a16="http://schemas.microsoft.com/office/drawing/2014/main" id="{558909D1-6F3D-8F8B-39B5-2DFAE98C8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626" y="1250950"/>
            <a:ext cx="3727799" cy="27947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>
            <a:spLocks noGrp="1"/>
          </p:cNvSpPr>
          <p:nvPr>
            <p:ph type="ctrTitle"/>
          </p:nvPr>
        </p:nvSpPr>
        <p:spPr>
          <a:xfrm>
            <a:off x="1612152" y="-46335"/>
            <a:ext cx="5399099" cy="157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DID YOU ENJOY IT?</a:t>
            </a:r>
            <a:br>
              <a:rPr lang="en-GB" sz="3200" dirty="0"/>
            </a:br>
            <a:endParaRPr sz="3200" dirty="0"/>
          </a:p>
        </p:txBody>
      </p:sp>
      <p:sp>
        <p:nvSpPr>
          <p:cNvPr id="159" name="Google Shape;159;p8"/>
          <p:cNvSpPr txBox="1"/>
          <p:nvPr/>
        </p:nvSpPr>
        <p:spPr>
          <a:xfrm>
            <a:off x="2077811" y="5539829"/>
            <a:ext cx="53991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smiley</a:t>
            </a: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faces today. </a:t>
            </a:r>
          </a:p>
        </p:txBody>
      </p:sp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5765E90-A810-6B31-C8BE-03A794ACD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654628"/>
            <a:ext cx="4325257" cy="3243943"/>
          </a:xfrm>
          <a:prstGeom prst="rect">
            <a:avLst/>
          </a:prstGeom>
        </p:spPr>
      </p:pic>
      <p:pic>
        <p:nvPicPr>
          <p:cNvPr id="11" name="Picture 10" descr="A child holding a paper&#10;&#10;AI-generated content may be incorrect.">
            <a:extLst>
              <a:ext uri="{FF2B5EF4-FFF2-40B4-BE49-F238E27FC236}">
                <a16:creationId xmlns:a16="http://schemas.microsoft.com/office/drawing/2014/main" id="{67AA5EC5-A969-01A3-C662-1A9FBA5DC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190883" y="2064307"/>
            <a:ext cx="3274223" cy="24548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1756635" y="544756"/>
            <a:ext cx="4955700" cy="16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FOREST SCHOOL</a:t>
            </a:r>
            <a:br>
              <a:rPr lang="en-GB" sz="4000" dirty="0"/>
            </a:br>
            <a:endParaRPr sz="4000" dirty="0"/>
          </a:p>
        </p:txBody>
      </p:sp>
      <p:sp>
        <p:nvSpPr>
          <p:cNvPr id="98" name="Google Shape;98;p2"/>
          <p:cNvSpPr txBox="1"/>
          <p:nvPr/>
        </p:nvSpPr>
        <p:spPr>
          <a:xfrm>
            <a:off x="3145971" y="2155156"/>
            <a:ext cx="250744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put our boundaries out so we knew where we could play.</a:t>
            </a:r>
            <a:endParaRPr dirty="0"/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b="54404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hild holding a shovel in a yard&#10;&#10;AI-generated content may be incorrect.">
            <a:extLst>
              <a:ext uri="{FF2B5EF4-FFF2-40B4-BE49-F238E27FC236}">
                <a16:creationId xmlns:a16="http://schemas.microsoft.com/office/drawing/2014/main" id="{FC40453C-4A86-7D46-DC55-E3DD6745C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480236" y="2353488"/>
            <a:ext cx="3400077" cy="2550573"/>
          </a:xfrm>
          <a:prstGeom prst="rect">
            <a:avLst/>
          </a:prstGeom>
        </p:spPr>
      </p:pic>
      <p:pic>
        <p:nvPicPr>
          <p:cNvPr id="9" name="Picture 8" descr="A child holding a stick&#10;&#10;AI-generated content may be incorrect.">
            <a:extLst>
              <a:ext uri="{FF2B5EF4-FFF2-40B4-BE49-F238E27FC236}">
                <a16:creationId xmlns:a16="http://schemas.microsoft.com/office/drawing/2014/main" id="{C22CAC6E-71F3-ADEE-BB65-1D7F28EA4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927" y="2354077"/>
            <a:ext cx="3400077" cy="25513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ctrTitle"/>
          </p:nvPr>
        </p:nvSpPr>
        <p:spPr>
          <a:xfrm>
            <a:off x="1607853" y="445742"/>
            <a:ext cx="4955816" cy="1610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RULES</a:t>
            </a:r>
            <a:br>
              <a:rPr lang="en-GB" sz="4000" dirty="0"/>
            </a:br>
            <a:endParaRPr sz="4000" dirty="0"/>
          </a:p>
        </p:txBody>
      </p:sp>
      <p:sp>
        <p:nvSpPr>
          <p:cNvPr id="108" name="Google Shape;108;p3"/>
          <p:cNvSpPr txBox="1"/>
          <p:nvPr/>
        </p:nvSpPr>
        <p:spPr>
          <a:xfrm>
            <a:off x="849086" y="1965897"/>
            <a:ext cx="7274889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go over our Forest School rules: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whistle: Stop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whistles: </a:t>
            </a:r>
            <a:r>
              <a:rPr lang="en-GB" sz="3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ack to base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GB" sz="3200" b="0" i="0" u="none" strike="noStrike" cap="none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rd</a:t>
            </a: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rule: Have fun and learn </a:t>
            </a:r>
            <a:endParaRPr sz="1800" dirty="0"/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NESTS</a:t>
            </a:r>
            <a:endParaRPr sz="40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" name="Google Shape;118;p4">
            <a:extLst>
              <a:ext uri="{FF2B5EF4-FFF2-40B4-BE49-F238E27FC236}">
                <a16:creationId xmlns:a16="http://schemas.microsoft.com/office/drawing/2014/main" id="{FF4B28B3-C195-A589-E5B7-448AF57BE54A}"/>
              </a:ext>
            </a:extLst>
          </p:cNvPr>
          <p:cNvSpPr txBox="1"/>
          <p:nvPr/>
        </p:nvSpPr>
        <p:spPr>
          <a:xfrm>
            <a:off x="5069906" y="1664483"/>
            <a:ext cx="3301094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found some </a:t>
            </a:r>
            <a:r>
              <a:rPr lang="en-GB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birds in our garden and </a:t>
            </a:r>
            <a:r>
              <a:rPr lang="en-GB" sz="2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talked about building some birds' nest</a:t>
            </a:r>
            <a:r>
              <a:rPr lang="en-GB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discussed w</a:t>
            </a:r>
            <a:r>
              <a:rPr lang="en-GB" sz="2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hat things we might need to make a nest.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We heard lots of birds near by.  </a:t>
            </a:r>
            <a:endParaRPr dirty="0"/>
          </a:p>
        </p:txBody>
      </p:sp>
      <p:pic>
        <p:nvPicPr>
          <p:cNvPr id="3076" name="Picture 4" descr="What is this large nest in my tree?">
            <a:extLst>
              <a:ext uri="{FF2B5EF4-FFF2-40B4-BE49-F238E27FC236}">
                <a16:creationId xmlns:a16="http://schemas.microsoft.com/office/drawing/2014/main" id="{B364A3FE-3BC1-A53E-8885-DF30C24F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4" y="166448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96+ Thousand Bird Nests On Tree Branch Royalty-Free Images, Stock Photos &amp;  Pictures | Shutterstock">
            <a:extLst>
              <a:ext uri="{FF2B5EF4-FFF2-40B4-BE49-F238E27FC236}">
                <a16:creationId xmlns:a16="http://schemas.microsoft.com/office/drawing/2014/main" id="{1278C501-7F90-6E75-3827-3476D9C6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5193517"/>
            <a:ext cx="1209789" cy="120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ird sitting on a tire&#10;&#10;AI-generated content may be incorrect.">
            <a:extLst>
              <a:ext uri="{FF2B5EF4-FFF2-40B4-BE49-F238E27FC236}">
                <a16:creationId xmlns:a16="http://schemas.microsoft.com/office/drawing/2014/main" id="{7AAB20F1-E3AA-3123-EAE4-7D05DBB15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11858" y="4163853"/>
            <a:ext cx="2424205" cy="1818153"/>
          </a:xfrm>
          <a:prstGeom prst="rect">
            <a:avLst/>
          </a:prstGeom>
        </p:spPr>
      </p:pic>
      <p:pic>
        <p:nvPicPr>
          <p:cNvPr id="6" name="Picture 5" descr="A stuffed animal on a wood fence&#10;&#10;AI-generated content may be incorrect.">
            <a:extLst>
              <a:ext uri="{FF2B5EF4-FFF2-40B4-BE49-F238E27FC236}">
                <a16:creationId xmlns:a16="http://schemas.microsoft.com/office/drawing/2014/main" id="{B1D63A44-79CA-4D38-C8CF-7BCF37FB516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330" r="28252"/>
          <a:stretch>
            <a:fillRect/>
          </a:stretch>
        </p:blipFill>
        <p:spPr>
          <a:xfrm rot="5400000">
            <a:off x="3168868" y="4284440"/>
            <a:ext cx="1983922" cy="1818154"/>
          </a:xfrm>
          <a:prstGeom prst="rect">
            <a:avLst/>
          </a:prstGeom>
        </p:spPr>
      </p:pic>
      <p:pic>
        <p:nvPicPr>
          <p:cNvPr id="8" name="Picture 7" descr="A purple plant with a white object on it&#10;&#10;AI-generated content may be incorrect.">
            <a:extLst>
              <a:ext uri="{FF2B5EF4-FFF2-40B4-BE49-F238E27FC236}">
                <a16:creationId xmlns:a16="http://schemas.microsoft.com/office/drawing/2014/main" id="{9199C3CC-D786-A2BB-5980-09346D0EBF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050156" y="1991337"/>
            <a:ext cx="2308285" cy="17312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/>
        </p:nvSpPr>
        <p:spPr>
          <a:xfrm>
            <a:off x="0" y="1502190"/>
            <a:ext cx="641168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went for a walk to collect natural materials to build our nest.</a:t>
            </a:r>
            <a:endParaRPr dirty="0"/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2822576" y="561749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NESTS</a:t>
            </a:r>
            <a:endParaRPr sz="40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6" name="Picture 15" descr="A child holding sticks on a table&#10;&#10;AI-generated content may be incorrect.">
            <a:extLst>
              <a:ext uri="{FF2B5EF4-FFF2-40B4-BE49-F238E27FC236}">
                <a16:creationId xmlns:a16="http://schemas.microsoft.com/office/drawing/2014/main" id="{F9506FF0-1606-7E32-4B6D-CAC7D4227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73036" y="3006751"/>
            <a:ext cx="2908194" cy="2181146"/>
          </a:xfrm>
          <a:prstGeom prst="rect">
            <a:avLst/>
          </a:prstGeom>
        </p:spPr>
      </p:pic>
      <p:pic>
        <p:nvPicPr>
          <p:cNvPr id="18" name="Picture 17" descr="A bird on a branch&#10;&#10;AI-generated content may be incorrect.">
            <a:extLst>
              <a:ext uri="{FF2B5EF4-FFF2-40B4-BE49-F238E27FC236}">
                <a16:creationId xmlns:a16="http://schemas.microsoft.com/office/drawing/2014/main" id="{34D93E0E-4B1F-F8A6-0D44-42560D3E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352827" y="3056496"/>
            <a:ext cx="3755571" cy="2816076"/>
          </a:xfrm>
          <a:prstGeom prst="rect">
            <a:avLst/>
          </a:prstGeom>
        </p:spPr>
      </p:pic>
      <p:sp>
        <p:nvSpPr>
          <p:cNvPr id="19" name="Google Shape;127;p5">
            <a:extLst>
              <a:ext uri="{FF2B5EF4-FFF2-40B4-BE49-F238E27FC236}">
                <a16:creationId xmlns:a16="http://schemas.microsoft.com/office/drawing/2014/main" id="{14748D6D-518B-18BD-9099-4644DC43BB90}"/>
              </a:ext>
            </a:extLst>
          </p:cNvPr>
          <p:cNvSpPr txBox="1"/>
          <p:nvPr/>
        </p:nvSpPr>
        <p:spPr>
          <a:xfrm>
            <a:off x="5867147" y="4858944"/>
            <a:ext cx="281607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Best bit was finding a puddle to jump in. </a:t>
            </a:r>
            <a:endParaRPr dirty="0"/>
          </a:p>
        </p:txBody>
      </p:sp>
      <p:pic>
        <p:nvPicPr>
          <p:cNvPr id="21" name="Picture 20" descr="A child standing in a puddle&#10;&#10;AI-generated content may be incorrect.">
            <a:extLst>
              <a:ext uri="{FF2B5EF4-FFF2-40B4-BE49-F238E27FC236}">
                <a16:creationId xmlns:a16="http://schemas.microsoft.com/office/drawing/2014/main" id="{2D981D39-578C-0135-CEBA-4CE9693193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225" r="37143"/>
          <a:stretch>
            <a:fillRect/>
          </a:stretch>
        </p:blipFill>
        <p:spPr>
          <a:xfrm rot="5400000">
            <a:off x="6018774" y="2143408"/>
            <a:ext cx="2512822" cy="2571183"/>
          </a:xfrm>
          <a:prstGeom prst="rect">
            <a:avLst/>
          </a:prstGeom>
        </p:spPr>
      </p:pic>
      <p:sp>
        <p:nvSpPr>
          <p:cNvPr id="22" name="Google Shape;127;p5">
            <a:extLst>
              <a:ext uri="{FF2B5EF4-FFF2-40B4-BE49-F238E27FC236}">
                <a16:creationId xmlns:a16="http://schemas.microsoft.com/office/drawing/2014/main" id="{73AEEEE3-9618-E543-726A-99490AB484BA}"/>
              </a:ext>
            </a:extLst>
          </p:cNvPr>
          <p:cNvSpPr txBox="1"/>
          <p:nvPr/>
        </p:nvSpPr>
        <p:spPr>
          <a:xfrm>
            <a:off x="-26978" y="5551421"/>
            <a:ext cx="281607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Doesn’t it look great!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4139C941-AAFD-81BB-F28F-54E75A620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>
            <a:extLst>
              <a:ext uri="{FF2B5EF4-FFF2-40B4-BE49-F238E27FC236}">
                <a16:creationId xmlns:a16="http://schemas.microsoft.com/office/drawing/2014/main" id="{19E23B41-BD93-5E45-60EB-B647371D648C}"/>
              </a:ext>
            </a:extLst>
          </p:cNvPr>
          <p:cNvSpPr txBox="1"/>
          <p:nvPr/>
        </p:nvSpPr>
        <p:spPr>
          <a:xfrm>
            <a:off x="4319823" y="2172736"/>
            <a:ext cx="418737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played birds and worms.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We hid the worms and the birds tired to find them. </a:t>
            </a:r>
            <a:endParaRPr dirty="0"/>
          </a:p>
        </p:txBody>
      </p:sp>
      <p:pic>
        <p:nvPicPr>
          <p:cNvPr id="128" name="Google Shape;128;p5">
            <a:extLst>
              <a:ext uri="{FF2B5EF4-FFF2-40B4-BE49-F238E27FC236}">
                <a16:creationId xmlns:a16="http://schemas.microsoft.com/office/drawing/2014/main" id="{8DA5ABAE-1A7E-E305-4D49-D0D2E895A7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>
            <a:extLst>
              <a:ext uri="{FF2B5EF4-FFF2-40B4-BE49-F238E27FC236}">
                <a16:creationId xmlns:a16="http://schemas.microsoft.com/office/drawing/2014/main" id="{A90E3917-AAB8-9203-28E4-5881CC41CE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>
            <a:extLst>
              <a:ext uri="{FF2B5EF4-FFF2-40B4-BE49-F238E27FC236}">
                <a16:creationId xmlns:a16="http://schemas.microsoft.com/office/drawing/2014/main" id="{05E0B12F-E36D-185C-188C-6F20F1E0EE49}"/>
              </a:ext>
            </a:extLst>
          </p:cNvPr>
          <p:cNvSpPr txBox="1"/>
          <p:nvPr/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Birds and Worms</a:t>
            </a:r>
            <a:endParaRPr sz="4000" b="1" i="0" u="none" strike="noStrike" cap="none" dirty="0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4098" name="Picture 2" descr="40+ Early Bird Gets The Worm Stock ...">
            <a:extLst>
              <a:ext uri="{FF2B5EF4-FFF2-40B4-BE49-F238E27FC236}">
                <a16:creationId xmlns:a16="http://schemas.microsoft.com/office/drawing/2014/main" id="{11062D92-0594-1D9E-8B51-ABBB1F0D0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08" y="4441372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73936-7E15-B3AA-2B36-580503FFE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36806" y="2383971"/>
            <a:ext cx="3482220" cy="2612571"/>
          </a:xfrm>
          <a:prstGeom prst="rect">
            <a:avLst/>
          </a:prstGeom>
        </p:spPr>
      </p:pic>
      <p:pic>
        <p:nvPicPr>
          <p:cNvPr id="2" name="Picture 2" descr="belfast-city-council-logo – Usfolk">
            <a:extLst>
              <a:ext uri="{FF2B5EF4-FFF2-40B4-BE49-F238E27FC236}">
                <a16:creationId xmlns:a16="http://schemas.microsoft.com/office/drawing/2014/main" id="{133342D2-D906-3F3D-D1FB-6C39D970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82" y="5573904"/>
            <a:ext cx="2551339" cy="106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47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39C064EF-BBF0-5993-519A-3990D5CFEF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36892" y="146350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Den building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17411" name="TextBox 1">
            <a:extLst>
              <a:ext uri="{FF2B5EF4-FFF2-40B4-BE49-F238E27FC236}">
                <a16:creationId xmlns:a16="http://schemas.microsoft.com/office/drawing/2014/main" id="{7836B66D-9078-396D-F9E7-A4A980276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260" y="5417340"/>
            <a:ext cx="5943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dirty="0">
                <a:solidFill>
                  <a:schemeClr val="bg1"/>
                </a:solidFill>
              </a:rPr>
              <a:t>Today we are building dens – we used bamboo canes, tarpaulins and clothes pegs.</a:t>
            </a:r>
          </a:p>
        </p:txBody>
      </p:sp>
      <p:pic>
        <p:nvPicPr>
          <p:cNvPr id="17412" name="Picture 7">
            <a:extLst>
              <a:ext uri="{FF2B5EF4-FFF2-40B4-BE49-F238E27FC236}">
                <a16:creationId xmlns:a16="http://schemas.microsoft.com/office/drawing/2014/main" id="{A818E60E-DCBF-9E63-F35D-43B1AE01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">
            <a:extLst>
              <a:ext uri="{FF2B5EF4-FFF2-40B4-BE49-F238E27FC236}">
                <a16:creationId xmlns:a16="http://schemas.microsoft.com/office/drawing/2014/main" id="{7388D9FD-F1BD-41FD-AA39-2FCA353C2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belfast-city-council-logo – Usfolk">
            <a:extLst>
              <a:ext uri="{FF2B5EF4-FFF2-40B4-BE49-F238E27FC236}">
                <a16:creationId xmlns:a16="http://schemas.microsoft.com/office/drawing/2014/main" id="{76EFF8FC-C5AC-ACC5-088B-3416BF0C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82" y="5573904"/>
            <a:ext cx="2551339" cy="106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in a wheelchair in a backyard&#10;&#10;AI-generated content may be incorrect.">
            <a:extLst>
              <a:ext uri="{FF2B5EF4-FFF2-40B4-BE49-F238E27FC236}">
                <a16:creationId xmlns:a16="http://schemas.microsoft.com/office/drawing/2014/main" id="{37E6D29E-B344-0A4E-55E3-CD50C9E59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294786" y="1948169"/>
            <a:ext cx="3603171" cy="2702964"/>
          </a:xfrm>
          <a:prstGeom prst="rect">
            <a:avLst/>
          </a:prstGeom>
        </p:spPr>
      </p:pic>
      <p:pic>
        <p:nvPicPr>
          <p:cNvPr id="17" name="Picture 16" descr="A group of people outside with a blue tarp&#10;&#10;AI-generated content may be incorrect.">
            <a:extLst>
              <a:ext uri="{FF2B5EF4-FFF2-40B4-BE49-F238E27FC236}">
                <a16:creationId xmlns:a16="http://schemas.microsoft.com/office/drawing/2014/main" id="{2A18F9E3-AD67-4085-912C-7F83049B2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65910" y="1946454"/>
            <a:ext cx="3589586" cy="269280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>
            <a:extLst>
              <a:ext uri="{FF2B5EF4-FFF2-40B4-BE49-F238E27FC236}">
                <a16:creationId xmlns:a16="http://schemas.microsoft.com/office/drawing/2014/main" id="{411BC551-7CBB-F1A2-D983-6649752145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36892" y="153988"/>
            <a:ext cx="4955816" cy="161041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/>
              <a:t>Den building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21507" name="TextBox 1">
            <a:extLst>
              <a:ext uri="{FF2B5EF4-FFF2-40B4-BE49-F238E27FC236}">
                <a16:creationId xmlns:a16="http://schemas.microsoft.com/office/drawing/2014/main" id="{1C0C57C1-41D6-849A-DC4F-EBFEA1432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396" y="5936769"/>
            <a:ext cx="62780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</a:rPr>
              <a:t>We tell the other groups about our dens.</a:t>
            </a:r>
          </a:p>
        </p:txBody>
      </p:sp>
      <p:pic>
        <p:nvPicPr>
          <p:cNvPr id="21508" name="Picture 7">
            <a:extLst>
              <a:ext uri="{FF2B5EF4-FFF2-40B4-BE49-F238E27FC236}">
                <a16:creationId xmlns:a16="http://schemas.microsoft.com/office/drawing/2014/main" id="{A6BD642C-EAD3-43BE-4A32-41CBE4D27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5"/>
          <a:stretch>
            <a:fillRect/>
          </a:stretch>
        </p:blipFill>
        <p:spPr bwMode="auto"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">
            <a:extLst>
              <a:ext uri="{FF2B5EF4-FFF2-40B4-BE49-F238E27FC236}">
                <a16:creationId xmlns:a16="http://schemas.microsoft.com/office/drawing/2014/main" id="{820D4038-48B3-CC4B-1EE7-4598BEB1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group of people sitting in a tent&#10;&#10;AI-generated content may be incorrect.">
            <a:extLst>
              <a:ext uri="{FF2B5EF4-FFF2-40B4-BE49-F238E27FC236}">
                <a16:creationId xmlns:a16="http://schemas.microsoft.com/office/drawing/2014/main" id="{86EE0F84-42E8-9E94-7853-CCF1DA3C2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400" y="1378496"/>
            <a:ext cx="2900165" cy="2175124"/>
          </a:xfrm>
          <a:prstGeom prst="rect">
            <a:avLst/>
          </a:prstGeom>
        </p:spPr>
      </p:pic>
      <p:pic>
        <p:nvPicPr>
          <p:cNvPr id="15" name="Picture 14" descr="A group of people in a tent&#10;&#10;AI-generated content may be incorrect.">
            <a:extLst>
              <a:ext uri="{FF2B5EF4-FFF2-40B4-BE49-F238E27FC236}">
                <a16:creationId xmlns:a16="http://schemas.microsoft.com/office/drawing/2014/main" id="{9DDC9F8A-518F-C61E-7F70-0DB3F1187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814" y="3871541"/>
            <a:ext cx="2513520" cy="1884720"/>
          </a:xfrm>
          <a:prstGeom prst="rect">
            <a:avLst/>
          </a:prstGeom>
        </p:spPr>
      </p:pic>
      <p:pic>
        <p:nvPicPr>
          <p:cNvPr id="17" name="Picture 16" descr="A person in a wheelchair covered in a tarp&#10;&#10;AI-generated content may be incorrect.">
            <a:extLst>
              <a:ext uri="{FF2B5EF4-FFF2-40B4-BE49-F238E27FC236}">
                <a16:creationId xmlns:a16="http://schemas.microsoft.com/office/drawing/2014/main" id="{B1FC270D-3506-968A-39FD-C4437E4FF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156056" y="2273532"/>
            <a:ext cx="3331029" cy="249914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>
            <a:spLocks noGrp="1"/>
          </p:cNvSpPr>
          <p:nvPr>
            <p:ph type="ctrTitle"/>
          </p:nvPr>
        </p:nvSpPr>
        <p:spPr>
          <a:xfrm>
            <a:off x="1603262" y="213685"/>
            <a:ext cx="5255272" cy="1610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LEAVE NO TRACE</a:t>
            </a:r>
            <a:endParaRPr dirty="0"/>
          </a:p>
        </p:txBody>
      </p:sp>
      <p:sp>
        <p:nvSpPr>
          <p:cNvPr id="150" name="Google Shape;150;p7"/>
          <p:cNvSpPr txBox="1"/>
          <p:nvPr/>
        </p:nvSpPr>
        <p:spPr>
          <a:xfrm>
            <a:off x="427037" y="2131028"/>
            <a:ext cx="828992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put everything away and tidied our area to leave the place safe for the wildlife.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dirty="0">
              <a:solidFill>
                <a:schemeClr val="lt1"/>
              </a:solidFill>
              <a:latin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Great Teamwork!</a:t>
            </a:r>
            <a:endParaRPr dirty="0"/>
          </a:p>
        </p:txBody>
      </p:sp>
      <p:pic>
        <p:nvPicPr>
          <p:cNvPr id="151" name="Google Shape;1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erson and person holding a blue blanket in a yard&#10;&#10;AI-generated content may be incorrect.">
            <a:extLst>
              <a:ext uri="{FF2B5EF4-FFF2-40B4-BE49-F238E27FC236}">
                <a16:creationId xmlns:a16="http://schemas.microsoft.com/office/drawing/2014/main" id="{B9545148-9504-31D8-00DF-7BC9F3BA7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47972" y="3684205"/>
            <a:ext cx="3048000" cy="22854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pex">
  <a:themeElements>
    <a:clrScheme name="Apex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On-screen Show (4:3)</PresentationFormat>
  <Paragraphs>43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Book Antiqua</vt:lpstr>
      <vt:lpstr>Noto Sans Symbols</vt:lpstr>
      <vt:lpstr>Arial</vt:lpstr>
      <vt:lpstr>Lucida Sans</vt:lpstr>
      <vt:lpstr>Calibri</vt:lpstr>
      <vt:lpstr>Times New Roman</vt:lpstr>
      <vt:lpstr>Apex</vt:lpstr>
      <vt:lpstr>OUR FOREST SCHOOL DIARY Wednesday 4th February 2026</vt:lpstr>
      <vt:lpstr>FOREST SCHOOL </vt:lpstr>
      <vt:lpstr>RULES </vt:lpstr>
      <vt:lpstr>PowerPoint Presentation</vt:lpstr>
      <vt:lpstr>PowerPoint Presentation</vt:lpstr>
      <vt:lpstr>PowerPoint Presentation</vt:lpstr>
      <vt:lpstr>Den building </vt:lpstr>
      <vt:lpstr>Den building </vt:lpstr>
      <vt:lpstr>LEAVE NO TRACE</vt:lpstr>
      <vt:lpstr>DID YOU ENJOY IT?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NINEuser</dc:creator>
  <cp:lastModifiedBy>Pamela Henderson</cp:lastModifiedBy>
  <cp:revision>41</cp:revision>
  <dcterms:created xsi:type="dcterms:W3CDTF">2007-03-26T18:18:35Z</dcterms:created>
  <dcterms:modified xsi:type="dcterms:W3CDTF">2026-02-08T10:43:42Z</dcterms:modified>
</cp:coreProperties>
</file>