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306" r:id="rId5"/>
    <p:sldId id="307" r:id="rId6"/>
    <p:sldId id="260" r:id="rId7"/>
    <p:sldId id="261" r:id="rId8"/>
    <p:sldId id="309" r:id="rId9"/>
    <p:sldId id="310" r:id="rId10"/>
    <p:sldId id="262" r:id="rId11"/>
    <p:sldId id="263" r:id="rId12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14"/>
      <p:bold r:id="rId15"/>
      <p:italic r:id="rId16"/>
      <p:boldItalic r:id="rId17"/>
    </p:embeddedFont>
    <p:embeddedFont>
      <p:font typeface="Lucida Sans" panose="020B0602030504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gx0Iotn1c2DpCTI3/GnMzWcVum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 snapToGrid="0">
      <p:cViewPr>
        <p:scale>
          <a:sx n="66" d="100"/>
          <a:sy n="66" d="100"/>
        </p:scale>
        <p:origin x="1901" y="31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1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5" name="Google Shape;15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6" name="Google Shape;15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C667AA72-2FD4-9287-0239-B650B1773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D41CFCF2-5AE8-24B2-51C1-00714F0294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5A9DF004-849D-59F8-EAE6-ABB5E61C58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13D3BB12-C1FB-B156-921C-2658EAD02B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316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8A3BEFB7-B377-1516-751D-48E41ECC8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87DC8341-4A23-4755-DD4C-FF4D30DF0D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2F156BF3-58B8-773D-73EF-8DFA857C85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67FBD01C-5EC6-EC4C-63A7-1C65067D6FA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4261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DD303CFB-41FA-3C9B-01EC-81BBDD957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>
            <a:extLst>
              <a:ext uri="{FF2B5EF4-FFF2-40B4-BE49-F238E27FC236}">
                <a16:creationId xmlns:a16="http://schemas.microsoft.com/office/drawing/2014/main" id="{1C8EA352-29FF-8084-D212-C67C2E2706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4" name="Google Shape;124;p5:notes">
            <a:extLst>
              <a:ext uri="{FF2B5EF4-FFF2-40B4-BE49-F238E27FC236}">
                <a16:creationId xmlns:a16="http://schemas.microsoft.com/office/drawing/2014/main" id="{DFE95C3E-07BE-BE3D-26A9-9925021613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25;p5:notes">
            <a:extLst>
              <a:ext uri="{FF2B5EF4-FFF2-40B4-BE49-F238E27FC236}">
                <a16:creationId xmlns:a16="http://schemas.microsoft.com/office/drawing/2014/main" id="{2269E261-88F8-005E-F202-8F735554EC8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316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cap="none">
                <a:solidFill>
                  <a:srgbClr val="EAD59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82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2217738" y="-160337"/>
            <a:ext cx="47085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2895" algn="l">
              <a:spcBef>
                <a:spcPts val="360"/>
              </a:spcBef>
              <a:spcAft>
                <a:spcPts val="0"/>
              </a:spcAft>
              <a:buSzPts val="1170"/>
              <a:buChar char="▣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◼"/>
              <a:defRPr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DCC577"/>
              </a:buClr>
              <a:buSzPts val="4800"/>
              <a:buFont typeface="Lucida Sans"/>
              <a:buNone/>
              <a:defRPr sz="4800" b="1" cap="none">
                <a:solidFill>
                  <a:srgbClr val="DCC577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5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49250" algn="l">
              <a:spcBef>
                <a:spcPts val="400"/>
              </a:spcBef>
              <a:spcAft>
                <a:spcPts val="0"/>
              </a:spcAft>
              <a:buSzPts val="1900"/>
              <a:buChar char="🢭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4645025" y="1535112"/>
            <a:ext cx="4041775" cy="75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56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457200" y="2362200"/>
            <a:ext cx="4040188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4645025" y="2362200"/>
            <a:ext cx="4041775" cy="376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7660" algn="l">
              <a:spcBef>
                <a:spcPts val="480"/>
              </a:spcBef>
              <a:spcAft>
                <a:spcPts val="0"/>
              </a:spcAft>
              <a:buSzPts val="1560"/>
              <a:buChar char="▣"/>
              <a:defRPr sz="2400"/>
            </a:lvl1pPr>
            <a:lvl2pPr marL="914400" lvl="1" indent="-330200" algn="l">
              <a:spcBef>
                <a:spcPts val="400"/>
              </a:spcBef>
              <a:spcAft>
                <a:spcPts val="0"/>
              </a:spcAft>
              <a:buSzPts val="1600"/>
              <a:buChar char="◼"/>
              <a:defRPr sz="2000"/>
            </a:lvl2pPr>
            <a:lvl3pPr marL="1371600" lvl="2" indent="-337185" algn="l">
              <a:spcBef>
                <a:spcPts val="360"/>
              </a:spcBef>
              <a:spcAft>
                <a:spcPts val="0"/>
              </a:spcAft>
              <a:buSzPts val="1710"/>
              <a:buChar char="🢭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■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4DB8A"/>
              </a:buClr>
              <a:buSzPts val="2200"/>
              <a:buFont typeface="Lucida Sans"/>
              <a:buNone/>
              <a:defRPr sz="2200" b="0">
                <a:solidFill>
                  <a:srgbClr val="F4DB8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3008313" cy="460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9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5915" algn="l">
              <a:spcBef>
                <a:spcPts val="520"/>
              </a:spcBef>
              <a:spcAft>
                <a:spcPts val="0"/>
              </a:spcAft>
              <a:buSzPts val="1690"/>
              <a:buChar char="▣"/>
              <a:defRPr sz="2600"/>
            </a:lvl1pPr>
            <a:lvl2pPr marL="914400" lvl="1" indent="-350519" algn="l">
              <a:spcBef>
                <a:spcPts val="480"/>
              </a:spcBef>
              <a:spcAft>
                <a:spcPts val="0"/>
              </a:spcAft>
              <a:buSzPts val="1920"/>
              <a:buChar char="◼"/>
              <a:defRPr sz="2400"/>
            </a:lvl2pPr>
            <a:lvl3pPr marL="1371600" lvl="2" indent="-361314" algn="l">
              <a:spcBef>
                <a:spcPts val="440"/>
              </a:spcBef>
              <a:spcAft>
                <a:spcPts val="0"/>
              </a:spcAft>
              <a:buSzPts val="2090"/>
              <a:buChar char="🢭"/>
              <a:defRPr sz="22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🢝"/>
              <a:defRPr sz="20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■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EAD594"/>
              </a:buClr>
              <a:buSzPts val="2000"/>
              <a:buFont typeface="Lucida Sans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1828800" y="1831975"/>
            <a:ext cx="5486400" cy="3962400"/>
          </a:xfrm>
          <a:prstGeom prst="rect">
            <a:avLst/>
          </a:prstGeom>
          <a:solidFill>
            <a:schemeClr val="dk2"/>
          </a:solidFill>
          <a:ln w="4445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90500" dist="228600" dir="2700000" sy="90000">
              <a:srgbClr val="000000">
                <a:alpha val="24705"/>
              </a:srgbClr>
            </a:outerShdw>
          </a:effectLst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1828800" y="1166787"/>
            <a:ext cx="548640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ctr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marL="914400" lvl="1" indent="-289560" algn="l">
              <a:spcBef>
                <a:spcPts val="240"/>
              </a:spcBef>
              <a:spcAft>
                <a:spcPts val="0"/>
              </a:spcAft>
              <a:buSzPts val="960"/>
              <a:buChar char="◼"/>
              <a:defRPr sz="1200"/>
            </a:lvl2pPr>
            <a:lvl3pPr marL="1371600" lvl="2" indent="-288925" algn="l">
              <a:spcBef>
                <a:spcPts val="200"/>
              </a:spcBef>
              <a:spcAft>
                <a:spcPts val="0"/>
              </a:spcAft>
              <a:buSzPts val="950"/>
              <a:buChar char="🢭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SzPts val="900"/>
              <a:buChar char="🢝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SzPts val="900"/>
              <a:buChar char="■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100" b="1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4170" algn="l" rtl="0">
              <a:spcBef>
                <a:spcPts val="560"/>
              </a:spcBef>
              <a:spcAft>
                <a:spcPts val="0"/>
              </a:spcAft>
              <a:buClr>
                <a:srgbClr val="F9F9F9"/>
              </a:buClr>
              <a:buSzPts val="1820"/>
              <a:buFont typeface="Noto Sans Symbols"/>
              <a:buChar char="▣"/>
              <a:defRPr sz="2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50519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Noto Sans Symbols"/>
              <a:buChar char="◼"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61314" algn="l" rtl="0"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ts val="2090"/>
              <a:buFont typeface="Noto Sans Symbols"/>
              <a:buChar char="🢭"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🢝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■"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BABABA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BCBCB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01773/1293155427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012869" y="4971033"/>
            <a:ext cx="7498443" cy="1397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/>
              <a:t>OUR FOREST SCHOOL DIARY</a:t>
            </a:r>
            <a:br>
              <a:rPr lang="en-GB" sz="3600" dirty="0"/>
            </a:br>
            <a:r>
              <a:rPr lang="en-GB" sz="3600" dirty="0"/>
              <a:t>Tuesday 17</a:t>
            </a:r>
            <a:r>
              <a:rPr lang="en-GB" sz="3600" baseline="30000" dirty="0"/>
              <a:t>th</a:t>
            </a:r>
            <a:r>
              <a:rPr lang="en-GB" sz="3600" dirty="0"/>
              <a:t>  February 2026</a:t>
            </a:r>
            <a:endParaRPr sz="3600"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3871AA-676E-DA43-211D-FC541E19360F}"/>
              </a:ext>
            </a:extLst>
          </p:cNvPr>
          <p:cNvSpPr txBox="1"/>
          <p:nvPr/>
        </p:nvSpPr>
        <p:spPr>
          <a:xfrm>
            <a:off x="1196489" y="3738082"/>
            <a:ext cx="7314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Good Shepard Nursery School 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Belfast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1E0C4-D46F-936E-4247-2DE854E2B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36636" y="1076194"/>
            <a:ext cx="2989799" cy="22423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ctrTitle"/>
          </p:nvPr>
        </p:nvSpPr>
        <p:spPr>
          <a:xfrm>
            <a:off x="1603262" y="213685"/>
            <a:ext cx="5255272" cy="161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LEAVE NO TRACE</a:t>
            </a:r>
            <a:endParaRPr dirty="0"/>
          </a:p>
        </p:txBody>
      </p:sp>
      <p:sp>
        <p:nvSpPr>
          <p:cNvPr id="150" name="Google Shape;150;p7"/>
          <p:cNvSpPr txBox="1"/>
          <p:nvPr/>
        </p:nvSpPr>
        <p:spPr>
          <a:xfrm>
            <a:off x="809002" y="2952831"/>
            <a:ext cx="735115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everything away and tidied our area to leave the place safe for the wildlife.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>
              <a:solidFill>
                <a:schemeClr val="lt1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Great Teamwork!</a:t>
            </a:r>
            <a:endParaRPr dirty="0"/>
          </a:p>
        </p:txBody>
      </p:sp>
      <p:pic>
        <p:nvPicPr>
          <p:cNvPr id="151" name="Google Shape;1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>
            <a:spLocks noGrp="1"/>
          </p:cNvSpPr>
          <p:nvPr>
            <p:ph type="ctrTitle"/>
          </p:nvPr>
        </p:nvSpPr>
        <p:spPr>
          <a:xfrm>
            <a:off x="1612152" y="-46335"/>
            <a:ext cx="5399099" cy="1577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/>
              <a:t>DID YOU ENJOY IT?</a:t>
            </a:r>
            <a:br>
              <a:rPr lang="en-GB" sz="3200" dirty="0"/>
            </a:br>
            <a:endParaRPr sz="3200" dirty="0"/>
          </a:p>
        </p:txBody>
      </p:sp>
      <p:sp>
        <p:nvSpPr>
          <p:cNvPr id="159" name="Google Shape;159;p8"/>
          <p:cNvSpPr txBox="1"/>
          <p:nvPr/>
        </p:nvSpPr>
        <p:spPr>
          <a:xfrm>
            <a:off x="1612152" y="5132389"/>
            <a:ext cx="53991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smiley</a:t>
            </a: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faces today. </a:t>
            </a:r>
          </a:p>
        </p:txBody>
      </p:sp>
      <p:pic>
        <p:nvPicPr>
          <p:cNvPr id="160" name="Google Shape;16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8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ED284-31F8-1AE4-9630-9AB60320E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570" y="1719143"/>
            <a:ext cx="4274590" cy="3206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71EAA-6DFB-E1B7-8E9B-0237CF58D1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9842" y="1719142"/>
            <a:ext cx="4188022" cy="31424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ctrTitle"/>
          </p:nvPr>
        </p:nvSpPr>
        <p:spPr>
          <a:xfrm>
            <a:off x="1756635" y="544756"/>
            <a:ext cx="4955700" cy="16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FOREST SCHOOL</a:t>
            </a:r>
            <a:br>
              <a:rPr lang="en-GB" sz="4000" dirty="0"/>
            </a:br>
            <a:endParaRPr sz="4000" dirty="0"/>
          </a:p>
        </p:txBody>
      </p:sp>
      <p:sp>
        <p:nvSpPr>
          <p:cNvPr id="98" name="Google Shape;98;p2"/>
          <p:cNvSpPr txBox="1"/>
          <p:nvPr/>
        </p:nvSpPr>
        <p:spPr>
          <a:xfrm>
            <a:off x="410259" y="2322066"/>
            <a:ext cx="391499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put our boundaries out so we knew where we could play.</a:t>
            </a:r>
            <a:endParaRPr dirty="0"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 b="54404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A1D45D-59AF-A84A-3483-0ED081B8E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705578" y="2411469"/>
            <a:ext cx="3788232" cy="28406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ctrTitle"/>
          </p:nvPr>
        </p:nvSpPr>
        <p:spPr>
          <a:xfrm>
            <a:off x="1607853" y="445742"/>
            <a:ext cx="4955816" cy="1610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/>
              <a:t>RULES</a:t>
            </a:r>
            <a:br>
              <a:rPr lang="en-GB" sz="4000" dirty="0"/>
            </a:br>
            <a:endParaRPr sz="4000" dirty="0"/>
          </a:p>
        </p:txBody>
      </p:sp>
      <p:sp>
        <p:nvSpPr>
          <p:cNvPr id="108" name="Google Shape;108;p3"/>
          <p:cNvSpPr txBox="1"/>
          <p:nvPr/>
        </p:nvSpPr>
        <p:spPr>
          <a:xfrm>
            <a:off x="3217642" y="1686615"/>
            <a:ext cx="5385304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go over our Forest School rules: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whistle: Stop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whistles: </a:t>
            </a:r>
            <a:r>
              <a:rPr lang="en-GB" sz="32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ack to base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</a:pP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GB" sz="3200" b="0" i="0" u="none" strike="noStrike" cap="none" baseline="30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rd</a:t>
            </a:r>
            <a:r>
              <a:rPr lang="en-GB" sz="32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rule: Have fun and learn </a:t>
            </a:r>
            <a:endParaRPr sz="1800" dirty="0"/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43579-D362-E282-EAFA-858A0F9845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418" r="24593"/>
          <a:stretch>
            <a:fillRect/>
          </a:stretch>
        </p:blipFill>
        <p:spPr>
          <a:xfrm rot="5400000">
            <a:off x="-263242" y="2276073"/>
            <a:ext cx="4095288" cy="29163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4139C941-AAFD-81BB-F28F-54E75A620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>
            <a:extLst>
              <a:ext uri="{FF2B5EF4-FFF2-40B4-BE49-F238E27FC236}">
                <a16:creationId xmlns:a16="http://schemas.microsoft.com/office/drawing/2014/main" id="{19E23B41-BD93-5E45-60EB-B647371D648C}"/>
              </a:ext>
            </a:extLst>
          </p:cNvPr>
          <p:cNvSpPr txBox="1"/>
          <p:nvPr/>
        </p:nvSpPr>
        <p:spPr>
          <a:xfrm>
            <a:off x="4319823" y="2172736"/>
            <a:ext cx="4187371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played birds and worms.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We hid the worms and the birds tired to find them. </a:t>
            </a:r>
            <a:endParaRPr dirty="0"/>
          </a:p>
        </p:txBody>
      </p:sp>
      <p:pic>
        <p:nvPicPr>
          <p:cNvPr id="128" name="Google Shape;128;p5">
            <a:extLst>
              <a:ext uri="{FF2B5EF4-FFF2-40B4-BE49-F238E27FC236}">
                <a16:creationId xmlns:a16="http://schemas.microsoft.com/office/drawing/2014/main" id="{8DA5ABAE-1A7E-E305-4D49-D0D2E895A7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>
            <a:extLst>
              <a:ext uri="{FF2B5EF4-FFF2-40B4-BE49-F238E27FC236}">
                <a16:creationId xmlns:a16="http://schemas.microsoft.com/office/drawing/2014/main" id="{A90E3917-AAB8-9203-28E4-5881CC41CE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>
            <a:extLst>
              <a:ext uri="{FF2B5EF4-FFF2-40B4-BE49-F238E27FC236}">
                <a16:creationId xmlns:a16="http://schemas.microsoft.com/office/drawing/2014/main" id="{05E0B12F-E36D-185C-188C-6F20F1E0EE49}"/>
              </a:ext>
            </a:extLst>
          </p:cNvPr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Birds and Worms</a:t>
            </a:r>
            <a:endParaRPr sz="4000" b="1" i="0" u="none" strike="noStrike" cap="none" dirty="0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098" name="Picture 2" descr="40+ Early Bird Gets The Worm Stock ...">
            <a:extLst>
              <a:ext uri="{FF2B5EF4-FFF2-40B4-BE49-F238E27FC236}">
                <a16:creationId xmlns:a16="http://schemas.microsoft.com/office/drawing/2014/main" id="{11062D92-0594-1D9E-8B51-ABBB1F0D0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08" y="4441372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FD431B-CCD9-6E53-F83E-8F42F58CDA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18825" y="2389959"/>
            <a:ext cx="3875314" cy="29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7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sz="40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" name="Google Shape;118;p4">
            <a:extLst>
              <a:ext uri="{FF2B5EF4-FFF2-40B4-BE49-F238E27FC236}">
                <a16:creationId xmlns:a16="http://schemas.microsoft.com/office/drawing/2014/main" id="{FF4B28B3-C195-A589-E5B7-448AF57BE54A}"/>
              </a:ext>
            </a:extLst>
          </p:cNvPr>
          <p:cNvSpPr txBox="1"/>
          <p:nvPr/>
        </p:nvSpPr>
        <p:spPr>
          <a:xfrm>
            <a:off x="1176905" y="5031565"/>
            <a:ext cx="64470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talked about birds nest and what things we might need to make a nest.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lt1"/>
                </a:solidFill>
                <a:latin typeface="Times New Roman"/>
                <a:cs typeface="Times New Roman"/>
                <a:sym typeface="Times New Roman"/>
              </a:rPr>
              <a:t>We heard lots of birds near by and looked for real nests up in the trees.  </a:t>
            </a:r>
            <a:endParaRPr dirty="0"/>
          </a:p>
        </p:txBody>
      </p:sp>
      <p:pic>
        <p:nvPicPr>
          <p:cNvPr id="3076" name="Picture 4" descr="What is this large nest in my tree?">
            <a:extLst>
              <a:ext uri="{FF2B5EF4-FFF2-40B4-BE49-F238E27FC236}">
                <a16:creationId xmlns:a16="http://schemas.microsoft.com/office/drawing/2014/main" id="{B364A3FE-3BC1-A53E-8885-DF30C24F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57" y="233412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96+ Thousand Bird Nests On Tree Branch Royalty-Free Images, Stock Photos &amp;  Pictures | Shutterstock">
            <a:extLst>
              <a:ext uri="{FF2B5EF4-FFF2-40B4-BE49-F238E27FC236}">
                <a16:creationId xmlns:a16="http://schemas.microsoft.com/office/drawing/2014/main" id="{1278C501-7F90-6E75-3827-3476D9C6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69" y="179634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 txBox="1"/>
          <p:nvPr/>
        </p:nvSpPr>
        <p:spPr>
          <a:xfrm>
            <a:off x="1079500" y="1423583"/>
            <a:ext cx="6411681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worked in small groups to make nests for birds using natural materials.</a:t>
            </a:r>
            <a:endParaRPr dirty="0"/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sz="40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AB847-2815-5995-AFD3-F8810E5AE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37" y="3075547"/>
            <a:ext cx="3320332" cy="2489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6B049C-FC97-E841-5A5B-C77E33E4B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031671" y="3165132"/>
            <a:ext cx="3080657" cy="2310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FBDF85-70B3-5575-EA68-C78F56DDA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826173" y="3072104"/>
            <a:ext cx="3292930" cy="24691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"/>
          <p:cNvSpPr txBox="1"/>
          <p:nvPr/>
        </p:nvSpPr>
        <p:spPr>
          <a:xfrm>
            <a:off x="2983325" y="1547649"/>
            <a:ext cx="311013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told the other groups about our nests.</a:t>
            </a:r>
            <a:endParaRPr dirty="0"/>
          </a:p>
        </p:txBody>
      </p:sp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6"/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"/>
          <p:cNvSpPr txBox="1"/>
          <p:nvPr/>
        </p:nvSpPr>
        <p:spPr>
          <a:xfrm>
            <a:off x="2987675" y="747713"/>
            <a:ext cx="2664296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NESTS</a:t>
            </a:r>
            <a:endParaRPr sz="4000" b="1" i="0" u="none" strike="noStrike" cap="none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E4C3D5-A2EE-379E-F8A6-D6C72F153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92068" y="2372397"/>
            <a:ext cx="3820887" cy="2864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A4FF77-401B-3966-0B6D-428486E85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66235" y="3660776"/>
            <a:ext cx="3254866" cy="2441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583047-5FA0-BB83-E123-D8A4B52295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550223" y="2372055"/>
            <a:ext cx="3820888" cy="286501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868D55A9-5440-3461-E50D-89E3BF9BF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>
            <a:extLst>
              <a:ext uri="{FF2B5EF4-FFF2-40B4-BE49-F238E27FC236}">
                <a16:creationId xmlns:a16="http://schemas.microsoft.com/office/drawing/2014/main" id="{523E43CC-E61E-5BD3-D91F-EF0CD3D00C33}"/>
              </a:ext>
            </a:extLst>
          </p:cNvPr>
          <p:cNvSpPr txBox="1"/>
          <p:nvPr/>
        </p:nvSpPr>
        <p:spPr>
          <a:xfrm>
            <a:off x="2808514" y="1423583"/>
            <a:ext cx="284345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week we are celebrating Chinese New Year.  We worked in small groups to create a Chinese Dragon picture using natural materials.</a:t>
            </a:r>
            <a:endParaRPr dirty="0"/>
          </a:p>
        </p:txBody>
      </p:sp>
      <p:pic>
        <p:nvPicPr>
          <p:cNvPr id="128" name="Google Shape;128;p5">
            <a:extLst>
              <a:ext uri="{FF2B5EF4-FFF2-40B4-BE49-F238E27FC236}">
                <a16:creationId xmlns:a16="http://schemas.microsoft.com/office/drawing/2014/main" id="{918371EE-9A33-99E9-5C3C-874C695A61E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>
            <a:extLst>
              <a:ext uri="{FF2B5EF4-FFF2-40B4-BE49-F238E27FC236}">
                <a16:creationId xmlns:a16="http://schemas.microsoft.com/office/drawing/2014/main" id="{A986A3EF-3D2B-5AE6-2DB2-1869C8ABB5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>
            <a:extLst>
              <a:ext uri="{FF2B5EF4-FFF2-40B4-BE49-F238E27FC236}">
                <a16:creationId xmlns:a16="http://schemas.microsoft.com/office/drawing/2014/main" id="{58654108-1183-C40C-25E6-59531CED3957}"/>
              </a:ext>
            </a:extLst>
          </p:cNvPr>
          <p:cNvSpPr txBox="1"/>
          <p:nvPr/>
        </p:nvSpPr>
        <p:spPr>
          <a:xfrm>
            <a:off x="2632617" y="386447"/>
            <a:ext cx="3213010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Picture Art</a:t>
            </a:r>
            <a:endParaRPr sz="4000" b="1" i="0" u="none" strike="noStrike" cap="none" dirty="0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D84734-9CA0-61A7-F266-1F59937B1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01090" y="2112696"/>
            <a:ext cx="3398603" cy="2547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632846-168A-FF72-FEF1-FD23B954F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409396" y="2037101"/>
            <a:ext cx="3485019" cy="261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C731A-01C1-DE95-EF36-2A9E6702AB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845627" y="5085889"/>
            <a:ext cx="2321347" cy="147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1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>
          <a:extLst>
            <a:ext uri="{FF2B5EF4-FFF2-40B4-BE49-F238E27FC236}">
              <a16:creationId xmlns:a16="http://schemas.microsoft.com/office/drawing/2014/main" id="{B80B4D7D-72FE-0415-C51B-77FD9FAB6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>
            <a:extLst>
              <a:ext uri="{FF2B5EF4-FFF2-40B4-BE49-F238E27FC236}">
                <a16:creationId xmlns:a16="http://schemas.microsoft.com/office/drawing/2014/main" id="{014F1205-3C09-C126-5CD1-E5ECF28C56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3988"/>
            <a:ext cx="1657350" cy="109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>
            <a:extLst>
              <a:ext uri="{FF2B5EF4-FFF2-40B4-BE49-F238E27FC236}">
                <a16:creationId xmlns:a16="http://schemas.microsoft.com/office/drawing/2014/main" id="{8395528F-6E6C-2396-1E3D-F135BC850F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54405"/>
          <a:stretch/>
        </p:blipFill>
        <p:spPr>
          <a:xfrm>
            <a:off x="6321425" y="153988"/>
            <a:ext cx="2605088" cy="118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0;p5">
            <a:extLst>
              <a:ext uri="{FF2B5EF4-FFF2-40B4-BE49-F238E27FC236}">
                <a16:creationId xmlns:a16="http://schemas.microsoft.com/office/drawing/2014/main" id="{6C792A23-FADD-C24A-BC09-B125A30F309C}"/>
              </a:ext>
            </a:extLst>
          </p:cNvPr>
          <p:cNvSpPr txBox="1"/>
          <p:nvPr/>
        </p:nvSpPr>
        <p:spPr>
          <a:xfrm>
            <a:off x="2632617" y="386447"/>
            <a:ext cx="3213010" cy="632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i="0" u="none" strike="noStrike" cap="none" dirty="0">
                <a:solidFill>
                  <a:srgbClr val="EAD594"/>
                </a:solidFill>
                <a:latin typeface="Lucida Sans"/>
                <a:ea typeface="Lucida Sans"/>
                <a:cs typeface="Lucida Sans"/>
                <a:sym typeface="Lucida Sans"/>
              </a:rPr>
              <a:t>Picture Art</a:t>
            </a:r>
            <a:endParaRPr sz="4000" b="1" i="0" u="none" strike="noStrike" cap="none" dirty="0">
              <a:solidFill>
                <a:srgbClr val="EAD594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F90C9A-4C86-E85B-BF57-4945B6FB0793}"/>
              </a:ext>
            </a:extLst>
          </p:cNvPr>
          <p:cNvSpPr txBox="1"/>
          <p:nvPr/>
        </p:nvSpPr>
        <p:spPr>
          <a:xfrm>
            <a:off x="1515176" y="1328896"/>
            <a:ext cx="57827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8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Time to hear how all the groups did.</a:t>
            </a:r>
            <a:endParaRPr lang="en-GB" sz="2800" b="0" dirty="0">
              <a:effectLst/>
            </a:endParaRPr>
          </a:p>
          <a:p>
            <a:pPr>
              <a:buNone/>
            </a:pPr>
            <a:br>
              <a:rPr lang="en-GB" sz="2800" dirty="0"/>
            </a:b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4EE77-BA6E-1040-ED0C-DB6AC35384F1}"/>
              </a:ext>
            </a:extLst>
          </p:cNvPr>
          <p:cNvSpPr txBox="1"/>
          <p:nvPr/>
        </p:nvSpPr>
        <p:spPr>
          <a:xfrm>
            <a:off x="1590458" y="5983673"/>
            <a:ext cx="61005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2400" b="0" i="0" u="none" strike="noStrike" dirty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Great explaining and lovely feedback</a:t>
            </a:r>
            <a:endParaRPr lang="en-GB" sz="2400" b="0" dirty="0">
              <a:effectLst/>
            </a:endParaRPr>
          </a:p>
          <a:p>
            <a:pPr>
              <a:buNone/>
            </a:pPr>
            <a:br>
              <a:rPr lang="en-GB" sz="2400" dirty="0"/>
            </a:br>
            <a:endParaRPr lang="en-GB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87AE99-BB1A-2CC9-0477-966C69F16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64861" y="2551008"/>
            <a:ext cx="3370943" cy="2528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F24-0FFD-D614-EB37-90D24915A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779936" y="2619759"/>
            <a:ext cx="3324293" cy="2494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A2B3B7-026B-E861-EE73-D9FC81386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770924" y="2579096"/>
            <a:ext cx="3590826" cy="269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28674"/>
      </p:ext>
    </p:extLst>
  </p:cSld>
  <p:clrMapOvr>
    <a:masterClrMapping/>
  </p:clrMapOvr>
</p:sld>
</file>

<file path=ppt/theme/theme1.xml><?xml version="1.0" encoding="utf-8"?>
<a:theme xmlns:a="http://schemas.openxmlformats.org/drawingml/2006/main" name="Apex">
  <a:themeElements>
    <a:clrScheme name="Apex">
      <a:dk1>
        <a:srgbClr val="000000"/>
      </a:dk1>
      <a:lt1>
        <a:srgbClr val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</Words>
  <Application>Microsoft Office PowerPoint</Application>
  <PresentationFormat>On-screen Show (4:3)</PresentationFormat>
  <Paragraphs>47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Lucida Sans</vt:lpstr>
      <vt:lpstr>Noto Sans Symbols</vt:lpstr>
      <vt:lpstr>Times New Roman</vt:lpstr>
      <vt:lpstr>Calibri</vt:lpstr>
      <vt:lpstr>Book Antiqua</vt:lpstr>
      <vt:lpstr>Arial</vt:lpstr>
      <vt:lpstr>Apex</vt:lpstr>
      <vt:lpstr>OUR FOREST SCHOOL DIARY Tuesday 17th  February 2026</vt:lpstr>
      <vt:lpstr>FOREST SCHOOL </vt:lpstr>
      <vt:lpstr>RULES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LEAVE NO TRACE</vt:lpstr>
      <vt:lpstr>DID YOU ENJOY IT?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NINEuser</dc:creator>
  <cp:lastModifiedBy>Pamela Henderson</cp:lastModifiedBy>
  <cp:revision>41</cp:revision>
  <dcterms:created xsi:type="dcterms:W3CDTF">2007-03-26T18:18:35Z</dcterms:created>
  <dcterms:modified xsi:type="dcterms:W3CDTF">2026-02-22T07:26:57Z</dcterms:modified>
</cp:coreProperties>
</file>